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4"/>
  </p:notesMasterIdLst>
  <p:handoutMasterIdLst>
    <p:handoutMasterId r:id="rId15"/>
  </p:handoutMasterIdLst>
  <p:sldIdLst>
    <p:sldId id="256" r:id="rId2"/>
    <p:sldId id="287" r:id="rId3"/>
    <p:sldId id="456" r:id="rId4"/>
    <p:sldId id="520" r:id="rId5"/>
    <p:sldId id="524" r:id="rId6"/>
    <p:sldId id="525" r:id="rId7"/>
    <p:sldId id="521" r:id="rId8"/>
    <p:sldId id="522" r:id="rId9"/>
    <p:sldId id="457" r:id="rId10"/>
    <p:sldId id="518" r:id="rId11"/>
    <p:sldId id="469" r:id="rId12"/>
    <p:sldId id="455" r:id="rId13"/>
  </p:sldIdLst>
  <p:sldSz cx="9144000" cy="6858000" type="screen4x3"/>
  <p:notesSz cx="6735763" cy="98663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Dongming" initials="YD" lastIdx="1" clrIdx="0">
    <p:extLst>
      <p:ext uri="{19B8F6BF-5375-455C-9EA6-DF929625EA0E}">
        <p15:presenceInfo xmlns:p15="http://schemas.microsoft.com/office/powerpoint/2012/main" userId="62825c536f939d9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D:\yangdm\&#24066;&#22330;&#25253;&#21578;\Market%20Report%20Database-&#24066;&#22330;&#25253;&#21578;&#25968;&#25454;&#24211;%20Version%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E:\yangdm\&#24066;&#22330;&#25253;&#21578;\2025\202503\12&#23395;&#24230;&#36830;&#32493;GDP&#23395;&#24230;&#25968;&#25454;.xls"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Microsoft%20PowerPoint%20&#20013;&#30340;&#22270;&#34920;"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lang="ja-JP" sz="1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'Japan GDP'!$A$4</c:f>
              <c:strCache>
                <c:ptCount val="1"/>
                <c:pt idx="0">
                  <c:v>Japan GDP Growth Rate (%)</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'Japan GDP'!$B$3:$M$3</c:f>
              <c:strCache>
                <c:ptCount val="12"/>
                <c:pt idx="0">
                  <c:v>2Q 2022</c:v>
                </c:pt>
                <c:pt idx="1">
                  <c:v>3Q 2022</c:v>
                </c:pt>
                <c:pt idx="2">
                  <c:v>4Q 2022</c:v>
                </c:pt>
                <c:pt idx="3">
                  <c:v>1Q 2023</c:v>
                </c:pt>
                <c:pt idx="4">
                  <c:v>2Q 2023</c:v>
                </c:pt>
                <c:pt idx="5">
                  <c:v>3Q 2023</c:v>
                </c:pt>
                <c:pt idx="6">
                  <c:v>4Q 2023</c:v>
                </c:pt>
                <c:pt idx="7">
                  <c:v>1Q 2024</c:v>
                </c:pt>
                <c:pt idx="8">
                  <c:v>2Q 2024</c:v>
                </c:pt>
                <c:pt idx="9">
                  <c:v>3Q 2024</c:v>
                </c:pt>
                <c:pt idx="10">
                  <c:v>4Q 2024</c:v>
                </c:pt>
                <c:pt idx="11">
                  <c:v>1Q 2025</c:v>
                </c:pt>
              </c:strCache>
            </c:strRef>
          </c:cat>
          <c:val>
            <c:numRef>
              <c:f>'Japan GDP'!$B$4:$M$4</c:f>
              <c:numCache>
                <c:formatCode>General</c:formatCode>
                <c:ptCount val="12"/>
                <c:pt idx="0">
                  <c:v>1.2</c:v>
                </c:pt>
                <c:pt idx="1">
                  <c:v>-0.4</c:v>
                </c:pt>
                <c:pt idx="2">
                  <c:v>0.3</c:v>
                </c:pt>
                <c:pt idx="3">
                  <c:v>1.2</c:v>
                </c:pt>
                <c:pt idx="4">
                  <c:v>0.6</c:v>
                </c:pt>
                <c:pt idx="5">
                  <c:v>-1</c:v>
                </c:pt>
                <c:pt idx="6">
                  <c:v>-0.1</c:v>
                </c:pt>
                <c:pt idx="7">
                  <c:v>-0.4</c:v>
                </c:pt>
                <c:pt idx="8">
                  <c:v>0.9</c:v>
                </c:pt>
                <c:pt idx="9">
                  <c:v>0.2</c:v>
                </c:pt>
                <c:pt idx="10">
                  <c:v>0.6</c:v>
                </c:pt>
                <c:pt idx="11">
                  <c:v>-0.2</c:v>
                </c:pt>
              </c:numCache>
            </c:numRef>
          </c:val>
          <c:smooth val="0"/>
          <c:extLst>
            <c:ext xmlns:c16="http://schemas.microsoft.com/office/drawing/2014/chart" uri="{C3380CC4-5D6E-409C-BE32-E72D297353CC}">
              <c16:uniqueId val="{00000000-83E7-4B65-A27A-9E59EBA8F5F4}"/>
            </c:ext>
          </c:extLst>
        </c:ser>
        <c:dLbls>
          <c:showLegendKey val="0"/>
          <c:showVal val="0"/>
          <c:showCatName val="0"/>
          <c:showSerName val="0"/>
          <c:showPercent val="0"/>
          <c:showBubbleSize val="0"/>
        </c:dLbls>
        <c:marker val="1"/>
        <c:smooth val="0"/>
        <c:axId val="1622356592"/>
        <c:axId val="1622340752"/>
      </c:lineChart>
      <c:catAx>
        <c:axId val="1622356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1" i="0" u="none" strike="noStrike" kern="1200" baseline="0">
                <a:solidFill>
                  <a:schemeClr val="tx1">
                    <a:lumMod val="65000"/>
                    <a:lumOff val="35000"/>
                  </a:schemeClr>
                </a:solidFill>
                <a:latin typeface="+mn-lt"/>
                <a:ea typeface="+mn-ea"/>
                <a:cs typeface="+mn-cs"/>
              </a:defRPr>
            </a:pPr>
            <a:endParaRPr lang="ja-JP"/>
          </a:p>
        </c:txPr>
        <c:crossAx val="1622340752"/>
        <c:crosses val="autoZero"/>
        <c:auto val="1"/>
        <c:lblAlgn val="ctr"/>
        <c:lblOffset val="100"/>
        <c:noMultiLvlLbl val="0"/>
      </c:catAx>
      <c:valAx>
        <c:axId val="16223407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900" b="1" i="0" u="none" strike="noStrike" kern="1200" baseline="0">
                <a:solidFill>
                  <a:schemeClr val="tx1">
                    <a:lumMod val="65000"/>
                    <a:lumOff val="35000"/>
                  </a:schemeClr>
                </a:solidFill>
                <a:latin typeface="+mn-lt"/>
                <a:ea typeface="+mn-ea"/>
                <a:cs typeface="+mn-cs"/>
              </a:defRPr>
            </a:pPr>
            <a:endParaRPr lang="ja-JP"/>
          </a:p>
        </c:txPr>
        <c:crossAx val="16223565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solidFill>
        <a:schemeClr val="accent1"/>
      </a:solid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1" i="0" u="none" strike="noStrike" kern="1200" spc="0" baseline="0">
                <a:solidFill>
                  <a:schemeClr val="tx1">
                    <a:lumMod val="65000"/>
                    <a:lumOff val="35000"/>
                  </a:schemeClr>
                </a:solidFill>
                <a:latin typeface="+mn-lt"/>
                <a:ea typeface="+mn-ea"/>
                <a:cs typeface="+mn-cs"/>
              </a:defRPr>
            </a:pPr>
            <a:r>
              <a:rPr lang="en-US" altLang="zh-CN" b="1" dirty="0"/>
              <a:t>China GDP Growth Rate</a:t>
            </a:r>
          </a:p>
        </c:rich>
      </c:tx>
      <c:overlay val="0"/>
      <c:spPr>
        <a:noFill/>
        <a:ln w="25400">
          <a:noFill/>
        </a:ln>
      </c:spPr>
    </c:title>
    <c:autoTitleDeleted val="0"/>
    <c:plotArea>
      <c:layout/>
      <c:lineChart>
        <c:grouping val="standard"/>
        <c:varyColors val="0"/>
        <c:ser>
          <c:idx val="0"/>
          <c:order val="0"/>
          <c:tx>
            <c:strRef>
              <c:f>China!$B$4</c:f>
              <c:strCache>
                <c:ptCount val="1"/>
                <c:pt idx="0">
                  <c:v>China GDP Growth Rate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China!$D$3:$O$3</c:f>
              <c:strCache>
                <c:ptCount val="12"/>
                <c:pt idx="0">
                  <c:v>2Q 2022</c:v>
                </c:pt>
                <c:pt idx="1">
                  <c:v>3Q 2022</c:v>
                </c:pt>
                <c:pt idx="2">
                  <c:v>4Q 2022</c:v>
                </c:pt>
                <c:pt idx="3">
                  <c:v>1Q 2023</c:v>
                </c:pt>
                <c:pt idx="4">
                  <c:v>2Q 2023</c:v>
                </c:pt>
                <c:pt idx="5">
                  <c:v>3Q 2023</c:v>
                </c:pt>
                <c:pt idx="6">
                  <c:v>4Q 2023</c:v>
                </c:pt>
                <c:pt idx="7">
                  <c:v>1Q 2024</c:v>
                </c:pt>
                <c:pt idx="8">
                  <c:v>2Q 2024</c:v>
                </c:pt>
                <c:pt idx="9">
                  <c:v>3Q 2024</c:v>
                </c:pt>
                <c:pt idx="10">
                  <c:v>4Q 2024</c:v>
                </c:pt>
                <c:pt idx="11">
                  <c:v>1Q2025</c:v>
                </c:pt>
              </c:strCache>
            </c:strRef>
          </c:cat>
          <c:val>
            <c:numRef>
              <c:f>China!$D$4:$O$4</c:f>
              <c:numCache>
                <c:formatCode>0.0_ </c:formatCode>
                <c:ptCount val="12"/>
                <c:pt idx="0">
                  <c:v>0.79999999999999716</c:v>
                </c:pt>
                <c:pt idx="1">
                  <c:v>4</c:v>
                </c:pt>
                <c:pt idx="2">
                  <c:v>3</c:v>
                </c:pt>
                <c:pt idx="3">
                  <c:v>4.7000000000000028</c:v>
                </c:pt>
                <c:pt idx="4">
                  <c:v>6.5</c:v>
                </c:pt>
                <c:pt idx="5">
                  <c:v>5</c:v>
                </c:pt>
                <c:pt idx="6">
                  <c:v>5.2999999999999972</c:v>
                </c:pt>
                <c:pt idx="7">
                  <c:v>5.2999999999999972</c:v>
                </c:pt>
                <c:pt idx="8">
                  <c:v>4.7000000000000028</c:v>
                </c:pt>
                <c:pt idx="9">
                  <c:v>4.5999999999999943</c:v>
                </c:pt>
                <c:pt idx="10">
                  <c:v>5.4000000000000057</c:v>
                </c:pt>
                <c:pt idx="11">
                  <c:v>5.4</c:v>
                </c:pt>
              </c:numCache>
            </c:numRef>
          </c:val>
          <c:smooth val="0"/>
          <c:extLst>
            <c:ext xmlns:c16="http://schemas.microsoft.com/office/drawing/2014/chart" uri="{C3380CC4-5D6E-409C-BE32-E72D297353CC}">
              <c16:uniqueId val="{00000000-68EE-4298-BCE0-0FE681801D35}"/>
            </c:ext>
          </c:extLst>
        </c:ser>
        <c:dLbls>
          <c:showLegendKey val="0"/>
          <c:showVal val="0"/>
          <c:showCatName val="0"/>
          <c:showSerName val="0"/>
          <c:showPercent val="0"/>
          <c:showBubbleSize val="0"/>
        </c:dLbls>
        <c:marker val="1"/>
        <c:smooth val="0"/>
        <c:axId val="1017334863"/>
        <c:axId val="1"/>
      </c:lineChart>
      <c:catAx>
        <c:axId val="10173348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1" i="0" u="none" strike="noStrike" kern="1200" baseline="0">
                <a:solidFill>
                  <a:schemeClr val="tx1">
                    <a:lumMod val="65000"/>
                    <a:lumOff val="35000"/>
                  </a:schemeClr>
                </a:solidFill>
                <a:latin typeface="+mn-lt"/>
                <a:ea typeface="+mn-ea"/>
                <a:cs typeface="+mn-cs"/>
              </a:defRPr>
            </a:pPr>
            <a:endParaRPr lang="zh-CN"/>
          </a:p>
        </c:txPr>
        <c:crossAx val="1"/>
        <c:crosses val="autoZero"/>
        <c:auto val="1"/>
        <c:lblAlgn val="ctr"/>
        <c:lblOffset val="100"/>
        <c:noMultiLvlLbl val="0"/>
      </c:catAx>
      <c:valAx>
        <c:axId val="1"/>
        <c:scaling>
          <c:orientation val="minMax"/>
          <c:max val="8"/>
          <c:min val="0"/>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ln w="12700">
            <a:noFill/>
          </a:ln>
        </c:spPr>
        <c:txPr>
          <a:bodyPr rot="-60000000" spcFirstLastPara="1" vertOverflow="ellipsis" vert="horz" wrap="square" anchor="ctr" anchorCtr="1"/>
          <a:lstStyle/>
          <a:p>
            <a:pPr>
              <a:defRPr lang="ja-JP" sz="900" b="1" i="0" u="none" strike="noStrike" kern="1200" baseline="0">
                <a:solidFill>
                  <a:schemeClr val="tx1">
                    <a:lumMod val="65000"/>
                    <a:lumOff val="35000"/>
                  </a:schemeClr>
                </a:solidFill>
                <a:latin typeface="+mn-lt"/>
                <a:ea typeface="+mn-ea"/>
                <a:cs typeface="+mn-cs"/>
              </a:defRPr>
            </a:pPr>
            <a:endParaRPr lang="zh-CN"/>
          </a:p>
        </c:txPr>
        <c:crossAx val="1017334863"/>
        <c:crosses val="autoZero"/>
        <c:crossBetween val="between"/>
        <c:majorUnit val="2"/>
      </c:valAx>
      <c:spPr>
        <a:noFill/>
        <a:ln w="25400">
          <a:noFill/>
        </a:ln>
      </c:spPr>
    </c:plotArea>
    <c:plotVisOnly val="1"/>
    <c:dispBlanksAs val="gap"/>
    <c:showDLblsOverMax val="0"/>
  </c:chart>
  <c:spPr>
    <a:solidFill>
      <a:schemeClr val="bg1"/>
    </a:solidFill>
    <a:ln w="12700" cap="flat" cmpd="sng" algn="ctr">
      <a:solidFill>
        <a:schemeClr val="tx1"/>
      </a:solidFill>
      <a:round/>
    </a:ln>
    <a:effectLst/>
  </c:spPr>
  <c:txPr>
    <a:bodyPr/>
    <a:lstStyle/>
    <a:p>
      <a:pPr>
        <a:defRPr/>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1" i="0" u="none" strike="noStrike" kern="1200" spc="0" baseline="0">
                <a:solidFill>
                  <a:schemeClr val="tx1">
                    <a:lumMod val="65000"/>
                    <a:lumOff val="35000"/>
                  </a:schemeClr>
                </a:solidFill>
                <a:latin typeface="+mn-lt"/>
                <a:ea typeface="+mn-ea"/>
                <a:cs typeface="+mn-cs"/>
              </a:defRPr>
            </a:pPr>
            <a:r>
              <a:rPr lang="en-US" altLang="zh-CN" b="1"/>
              <a:t>China Monthly PMI</a:t>
            </a:r>
            <a:endParaRPr lang="zh-CN" altLang="en-US" b="1"/>
          </a:p>
        </c:rich>
      </c:tx>
      <c:overlay val="0"/>
      <c:spPr>
        <a:noFill/>
        <a:ln>
          <a:noFill/>
        </a:ln>
        <a:effectLst/>
      </c:spPr>
      <c:txPr>
        <a:bodyPr rot="0" spcFirstLastPara="1" vertOverflow="ellipsis" vert="horz" wrap="square" anchor="ctr" anchorCtr="1"/>
        <a:lstStyle/>
        <a:p>
          <a:pPr>
            <a:defRPr lang="ja-JP" sz="1400" b="1" i="0" u="none" strike="noStrike" kern="1200" spc="0" baseline="0">
              <a:solidFill>
                <a:schemeClr val="tx1">
                  <a:lumMod val="65000"/>
                  <a:lumOff val="35000"/>
                </a:schemeClr>
              </a:solidFill>
              <a:latin typeface="+mn-lt"/>
              <a:ea typeface="+mn-ea"/>
              <a:cs typeface="+mn-cs"/>
            </a:defRPr>
          </a:pPr>
          <a:endParaRPr lang="zh-CN" altLang="en-US"/>
        </a:p>
      </c:txPr>
    </c:title>
    <c:autoTitleDeleted val="0"/>
    <c:plotArea>
      <c:layout>
        <c:manualLayout>
          <c:layoutTarget val="inner"/>
          <c:xMode val="edge"/>
          <c:yMode val="edge"/>
          <c:x val="7.6657596826742336E-2"/>
          <c:y val="0.22615853658536586"/>
          <c:w val="0.88563007347540956"/>
          <c:h val="0.54092519685039375"/>
        </c:manualLayout>
      </c:layout>
      <c:lineChart>
        <c:grouping val="stacke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lang="ja-JP" sz="1200" b="1"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'[Microsoft PowerPoint 中的图表]Sheet1'!$A$16:$A$28</c:f>
              <c:numCache>
                <c:formatCode>mmm\-yy</c:formatCode>
                <c:ptCount val="13"/>
                <c:pt idx="0">
                  <c:v>45436</c:v>
                </c:pt>
                <c:pt idx="1">
                  <c:v>45467</c:v>
                </c:pt>
                <c:pt idx="2">
                  <c:v>45497</c:v>
                </c:pt>
                <c:pt idx="3">
                  <c:v>45528</c:v>
                </c:pt>
                <c:pt idx="4">
                  <c:v>45559</c:v>
                </c:pt>
                <c:pt idx="5">
                  <c:v>45589</c:v>
                </c:pt>
                <c:pt idx="6">
                  <c:v>45620</c:v>
                </c:pt>
                <c:pt idx="7">
                  <c:v>45650</c:v>
                </c:pt>
                <c:pt idx="8">
                  <c:v>45682</c:v>
                </c:pt>
                <c:pt idx="9">
                  <c:v>45713</c:v>
                </c:pt>
                <c:pt idx="10">
                  <c:v>45741</c:v>
                </c:pt>
                <c:pt idx="11">
                  <c:v>45772</c:v>
                </c:pt>
                <c:pt idx="12">
                  <c:v>45802</c:v>
                </c:pt>
              </c:numCache>
            </c:numRef>
          </c:cat>
          <c:val>
            <c:numRef>
              <c:f>'[Microsoft PowerPoint 中的图表]Sheet1'!$B$16:$B$28</c:f>
              <c:numCache>
                <c:formatCode>0.0_);[Red]\(0.0\)</c:formatCode>
                <c:ptCount val="13"/>
                <c:pt idx="0">
                  <c:v>49.5</c:v>
                </c:pt>
                <c:pt idx="1">
                  <c:v>49.5</c:v>
                </c:pt>
                <c:pt idx="2">
                  <c:v>49.4</c:v>
                </c:pt>
                <c:pt idx="3">
                  <c:v>49.1</c:v>
                </c:pt>
                <c:pt idx="4">
                  <c:v>49.8</c:v>
                </c:pt>
                <c:pt idx="5">
                  <c:v>50.1</c:v>
                </c:pt>
                <c:pt idx="6">
                  <c:v>50.3</c:v>
                </c:pt>
                <c:pt idx="7">
                  <c:v>50.1</c:v>
                </c:pt>
                <c:pt idx="8">
                  <c:v>49.1</c:v>
                </c:pt>
                <c:pt idx="9">
                  <c:v>50.2</c:v>
                </c:pt>
                <c:pt idx="10">
                  <c:v>50.5</c:v>
                </c:pt>
                <c:pt idx="11">
                  <c:v>49</c:v>
                </c:pt>
                <c:pt idx="12">
                  <c:v>49.5</c:v>
                </c:pt>
              </c:numCache>
            </c:numRef>
          </c:val>
          <c:smooth val="0"/>
          <c:extLst>
            <c:ext xmlns:c16="http://schemas.microsoft.com/office/drawing/2014/chart" uri="{C3380CC4-5D6E-409C-BE32-E72D297353CC}">
              <c16:uniqueId val="{00000000-B7FB-4F1C-90C2-B8D52A3E2E10}"/>
            </c:ext>
          </c:extLst>
        </c:ser>
        <c:dLbls>
          <c:showLegendKey val="0"/>
          <c:showVal val="0"/>
          <c:showCatName val="0"/>
          <c:showSerName val="0"/>
          <c:showPercent val="0"/>
          <c:showBubbleSize val="0"/>
        </c:dLbls>
        <c:smooth val="0"/>
        <c:axId val="1595052720"/>
        <c:axId val="1595075760"/>
      </c:lineChart>
      <c:dateAx>
        <c:axId val="1595052720"/>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000" b="1" i="0" u="none" strike="noStrike" kern="1200" baseline="0">
                <a:solidFill>
                  <a:schemeClr val="tx1">
                    <a:lumMod val="65000"/>
                    <a:lumOff val="35000"/>
                  </a:schemeClr>
                </a:solidFill>
                <a:latin typeface="+mn-lt"/>
                <a:ea typeface="+mn-ea"/>
                <a:cs typeface="+mn-cs"/>
              </a:defRPr>
            </a:pPr>
            <a:endParaRPr lang="zh-CN"/>
          </a:p>
        </c:txPr>
        <c:crossAx val="1595075760"/>
        <c:crosses val="autoZero"/>
        <c:auto val="1"/>
        <c:lblOffset val="100"/>
        <c:baseTimeUnit val="months"/>
      </c:dateAx>
      <c:valAx>
        <c:axId val="1595075760"/>
        <c:scaling>
          <c:orientation val="minMax"/>
        </c:scaling>
        <c:delete val="0"/>
        <c:axPos val="l"/>
        <c:majorGridlines>
          <c:spPr>
            <a:ln w="9525" cap="flat" cmpd="sng" algn="ctr">
              <a:solidFill>
                <a:schemeClr val="tx1">
                  <a:lumMod val="15000"/>
                  <a:lumOff val="85000"/>
                </a:schemeClr>
              </a:solidFill>
              <a:round/>
            </a:ln>
            <a:effectLst/>
          </c:spPr>
        </c:majorGridlines>
        <c:numFmt formatCode="0.0_);[Red]\(0.0\)" sourceLinked="1"/>
        <c:majorTickMark val="none"/>
        <c:minorTickMark val="none"/>
        <c:tickLblPos val="nextTo"/>
        <c:spPr>
          <a:noFill/>
          <a:ln>
            <a:noFill/>
          </a:ln>
          <a:effectLst/>
        </c:spPr>
        <c:txPr>
          <a:bodyPr rot="-60000000" spcFirstLastPara="1" vertOverflow="ellipsis" vert="horz" wrap="square" anchor="ctr" anchorCtr="1"/>
          <a:lstStyle/>
          <a:p>
            <a:pPr>
              <a:defRPr lang="ja-JP" sz="1100" b="1" i="0" u="none" strike="noStrike" kern="1200" baseline="0">
                <a:solidFill>
                  <a:schemeClr val="tx1">
                    <a:lumMod val="65000"/>
                    <a:lumOff val="35000"/>
                  </a:schemeClr>
                </a:solidFill>
                <a:latin typeface="+mn-lt"/>
                <a:ea typeface="+mn-ea"/>
                <a:cs typeface="+mn-cs"/>
              </a:defRPr>
            </a:pPr>
            <a:endParaRPr lang="zh-CN"/>
          </a:p>
        </c:txPr>
        <c:crossAx val="1595052720"/>
        <c:crosses val="autoZero"/>
        <c:crossBetween val="between"/>
      </c:valAx>
      <c:spPr>
        <a:noFill/>
        <a:ln w="12700">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w="12700">
      <a:solidFill>
        <a:schemeClr val="accent1"/>
      </a:solid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200" b="1" i="0" u="none" strike="noStrike" kern="1200" spc="0" baseline="0">
                <a:solidFill>
                  <a:schemeClr val="tx1"/>
                </a:solidFill>
                <a:latin typeface="+mn-lt"/>
                <a:ea typeface="+mn-ea"/>
                <a:cs typeface="+mn-cs"/>
              </a:defRPr>
            </a:pPr>
            <a:r>
              <a:rPr lang="en-US" sz="1200" dirty="0"/>
              <a:t>Japan Monthly PMI</a:t>
            </a:r>
            <a:endParaRPr lang="ja-JP" sz="1200" dirty="0"/>
          </a:p>
        </c:rich>
      </c:tx>
      <c:overlay val="0"/>
      <c:spPr>
        <a:noFill/>
        <a:ln>
          <a:noFill/>
        </a:ln>
        <a:effectLst/>
      </c:spPr>
      <c:txPr>
        <a:bodyPr rot="0" spcFirstLastPara="1" vertOverflow="ellipsis" vert="horz" wrap="square" anchor="ctr" anchorCtr="1"/>
        <a:lstStyle/>
        <a:p>
          <a:pPr>
            <a:defRPr lang="ja-JP" sz="12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7.3064508990909133E-2"/>
          <c:y val="0.21140208830864299"/>
          <c:w val="0.89786363851402395"/>
          <c:h val="0.64689824213355018"/>
        </c:manualLayout>
      </c:layout>
      <c:lineChart>
        <c:grouping val="standard"/>
        <c:varyColors val="0"/>
        <c:ser>
          <c:idx val="0"/>
          <c:order val="0"/>
          <c:tx>
            <c:strRef>
              <c:f>Sheet1!$B$1</c:f>
              <c:strCache>
                <c:ptCount val="1"/>
                <c:pt idx="0">
                  <c:v>Japan Monthly PMI</c:v>
                </c:pt>
              </c:strCache>
            </c:strRef>
          </c:tx>
          <c:spPr>
            <a:ln w="28575" cap="rnd">
              <a:solidFill>
                <a:schemeClr val="accent1">
                  <a:alpha val="95000"/>
                </a:schemeClr>
              </a:solidFill>
              <a:round/>
            </a:ln>
            <a:effectLst/>
          </c:spPr>
          <c:marker>
            <c:symbol val="none"/>
          </c:marker>
          <c:dLbls>
            <c:dLbl>
              <c:idx val="3"/>
              <c:layout>
                <c:manualLayout>
                  <c:x val="1.9381234996711295E-3"/>
                  <c:y val="2.4583980425731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5A2-4461-A25C-3452F7175936}"/>
                </c:ext>
              </c:extLst>
            </c:dLbl>
            <c:dLbl>
              <c:idx val="4"/>
              <c:layout>
                <c:manualLayout>
                  <c:x val="7.752493998684518E-3"/>
                  <c:y val="-3.1607974833083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5A2-4461-A25C-3452F7175936}"/>
                </c:ext>
              </c:extLst>
            </c:dLbl>
            <c:dLbl>
              <c:idx val="5"/>
              <c:layout>
                <c:manualLayout>
                  <c:x val="-7.1063707387262903E-17"/>
                  <c:y val="4.56559636477870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5A2-4461-A25C-3452F7175936}"/>
                </c:ext>
              </c:extLst>
            </c:dLbl>
            <c:dLbl>
              <c:idx val="9"/>
              <c:layout>
                <c:manualLayout>
                  <c:x val="-9.690617498355647E-3"/>
                  <c:y val="-4.9167960851462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5A2-4461-A25C-3452F7175936}"/>
                </c:ext>
              </c:extLst>
            </c:dLbl>
            <c:dLbl>
              <c:idx val="10"/>
              <c:layout>
                <c:manualLayout>
                  <c:x val="-9.690617498355647E-3"/>
                  <c:y val="3.16079748330833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5A2-4461-A25C-3452F7175936}"/>
                </c:ext>
              </c:extLst>
            </c:dLbl>
            <c:dLbl>
              <c:idx val="20"/>
              <c:layout>
                <c:manualLayout>
                  <c:x val="-9.690617498355647E-3"/>
                  <c:y val="3.55352702946965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5A2-4461-A25C-3452F7175936}"/>
                </c:ext>
              </c:extLst>
            </c:dLbl>
            <c:dLbl>
              <c:idx val="21"/>
              <c:layout>
                <c:manualLayout>
                  <c:x val="-1.5504987997369036E-2"/>
                  <c:y val="-4.26423243536358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5A2-4461-A25C-3452F7175936}"/>
                </c:ext>
              </c:extLst>
            </c:dLbl>
            <c:dLbl>
              <c:idx val="22"/>
              <c:layout>
                <c:manualLayout>
                  <c:x val="-1.9381234996711294E-2"/>
                  <c:y val="0.124373446031437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5A2-4461-A25C-3452F7175936}"/>
                </c:ext>
              </c:extLst>
            </c:dLbl>
            <c:dLbl>
              <c:idx val="23"/>
              <c:layout>
                <c:manualLayout>
                  <c:x val="0"/>
                  <c:y val="-6.70600915410947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5A2-4461-A25C-3452F7175936}"/>
                </c:ext>
              </c:extLst>
            </c:dLbl>
            <c:dLbl>
              <c:idx val="24"/>
              <c:layout>
                <c:manualLayout>
                  <c:x val="0"/>
                  <c:y val="3.90887973241661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5A2-4461-A25C-3452F7175936}"/>
                </c:ext>
              </c:extLst>
            </c:dLbl>
            <c:dLbl>
              <c:idx val="25"/>
              <c:layout>
                <c:manualLayout>
                  <c:x val="-6.7834322488489668E-2"/>
                  <c:y val="1.4047988814703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5A2-4461-A25C-3452F7175936}"/>
                </c:ext>
              </c:extLst>
            </c:dLbl>
            <c:dLbl>
              <c:idx val="26"/>
              <c:layout>
                <c:manualLayout>
                  <c:x val="-3.6824346493751457E-2"/>
                  <c:y val="3.86319692404352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5A2-4461-A25C-3452F7175936}"/>
                </c:ext>
              </c:extLst>
            </c:dLbl>
            <c:dLbl>
              <c:idx val="27"/>
              <c:layout>
                <c:manualLayout>
                  <c:x val="-5.814370499013388E-3"/>
                  <c:y val="4.9167960851462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5A2-4461-A25C-3452F7175936}"/>
                </c:ext>
              </c:extLst>
            </c:dLbl>
            <c:dLbl>
              <c:idx val="28"/>
              <c:layout>
                <c:manualLayout>
                  <c:x val="0"/>
                  <c:y val="-2.4583980425731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5A2-4461-A25C-3452F7175936}"/>
                </c:ext>
              </c:extLst>
            </c:dLbl>
            <c:numFmt formatCode="#,##0.0_);[Red]\(#,##0.0\)" sourceLinked="0"/>
            <c:spPr>
              <a:noFill/>
              <a:ln>
                <a:noFill/>
              </a:ln>
              <a:effectLst/>
            </c:spPr>
            <c:txPr>
              <a:bodyPr rot="0" spcFirstLastPara="1" vertOverflow="ellipsis" vert="horz" wrap="square" lIns="38100" tIns="19050" rIns="38100" bIns="19050" anchor="ctr" anchorCtr="1">
                <a:spAutoFit/>
              </a:bodyPr>
              <a:lstStyle/>
              <a:p>
                <a:pPr>
                  <a:defRPr lang="ja-JP" sz="1197" b="1"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Sheet1!$A$19:$A$31</c:f>
              <c:numCache>
                <c:formatCode>mmm\-yy</c:formatCode>
                <c:ptCount val="13"/>
                <c:pt idx="0">
                  <c:v>45436</c:v>
                </c:pt>
                <c:pt idx="1">
                  <c:v>45467</c:v>
                </c:pt>
                <c:pt idx="2">
                  <c:v>45497</c:v>
                </c:pt>
                <c:pt idx="3">
                  <c:v>45528</c:v>
                </c:pt>
                <c:pt idx="4">
                  <c:v>45559</c:v>
                </c:pt>
                <c:pt idx="5">
                  <c:v>45589</c:v>
                </c:pt>
                <c:pt idx="6">
                  <c:v>45620</c:v>
                </c:pt>
                <c:pt idx="7">
                  <c:v>45650</c:v>
                </c:pt>
                <c:pt idx="8">
                  <c:v>45682</c:v>
                </c:pt>
                <c:pt idx="9">
                  <c:v>45713</c:v>
                </c:pt>
                <c:pt idx="10">
                  <c:v>45741</c:v>
                </c:pt>
                <c:pt idx="11">
                  <c:v>45772</c:v>
                </c:pt>
                <c:pt idx="12">
                  <c:v>45802</c:v>
                </c:pt>
              </c:numCache>
            </c:numRef>
          </c:cat>
          <c:val>
            <c:numRef>
              <c:f>Sheet1!$B$19:$B$31</c:f>
              <c:numCache>
                <c:formatCode>0.0_);[Red]\(0.0\)</c:formatCode>
                <c:ptCount val="13"/>
                <c:pt idx="0">
                  <c:v>50.4</c:v>
                </c:pt>
                <c:pt idx="1">
                  <c:v>50</c:v>
                </c:pt>
                <c:pt idx="2">
                  <c:v>49.1</c:v>
                </c:pt>
                <c:pt idx="3">
                  <c:v>49.8</c:v>
                </c:pt>
                <c:pt idx="4">
                  <c:v>49.7</c:v>
                </c:pt>
                <c:pt idx="5">
                  <c:v>49.2</c:v>
                </c:pt>
                <c:pt idx="6">
                  <c:v>49</c:v>
                </c:pt>
                <c:pt idx="7">
                  <c:v>49.6</c:v>
                </c:pt>
                <c:pt idx="8">
                  <c:v>48.7</c:v>
                </c:pt>
                <c:pt idx="9">
                  <c:v>49</c:v>
                </c:pt>
                <c:pt idx="10">
                  <c:v>48.4</c:v>
                </c:pt>
                <c:pt idx="11">
                  <c:v>48.7</c:v>
                </c:pt>
                <c:pt idx="12">
                  <c:v>49</c:v>
                </c:pt>
              </c:numCache>
            </c:numRef>
          </c:val>
          <c:smooth val="0"/>
          <c:extLst>
            <c:ext xmlns:c16="http://schemas.microsoft.com/office/drawing/2014/chart" uri="{C3380CC4-5D6E-409C-BE32-E72D297353CC}">
              <c16:uniqueId val="{0000000E-95A2-4461-A25C-3452F7175936}"/>
            </c:ext>
          </c:extLst>
        </c:ser>
        <c:dLbls>
          <c:showLegendKey val="0"/>
          <c:showVal val="0"/>
          <c:showCatName val="0"/>
          <c:showSerName val="0"/>
          <c:showPercent val="0"/>
          <c:showBubbleSize val="0"/>
        </c:dLbls>
        <c:smooth val="0"/>
        <c:axId val="640597391"/>
        <c:axId val="640595727"/>
      </c:lineChart>
      <c:dateAx>
        <c:axId val="640597391"/>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000" b="1" i="0" u="none" strike="noStrike" kern="1200" baseline="0">
                <a:solidFill>
                  <a:schemeClr val="tx1"/>
                </a:solidFill>
                <a:latin typeface="+mn-lt"/>
                <a:ea typeface="+mn-ea"/>
                <a:cs typeface="+mn-cs"/>
              </a:defRPr>
            </a:pPr>
            <a:endParaRPr lang="ja-JP"/>
          </a:p>
        </c:txPr>
        <c:crossAx val="640595727"/>
        <c:crosses val="autoZero"/>
        <c:auto val="1"/>
        <c:lblOffset val="100"/>
        <c:baseTimeUnit val="months"/>
      </c:dateAx>
      <c:valAx>
        <c:axId val="640595727"/>
        <c:scaling>
          <c:orientation val="minMax"/>
        </c:scaling>
        <c:delete val="0"/>
        <c:axPos val="l"/>
        <c:majorGridlines>
          <c:spPr>
            <a:ln w="9525" cap="flat" cmpd="sng" algn="ctr">
              <a:solidFill>
                <a:schemeClr val="tx1">
                  <a:lumMod val="15000"/>
                  <a:lumOff val="85000"/>
                </a:schemeClr>
              </a:solidFill>
              <a:round/>
            </a:ln>
            <a:effectLst/>
          </c:spPr>
        </c:majorGridlines>
        <c:numFmt formatCode="0.0_);[Red]\(0.0\)" sourceLinked="1"/>
        <c:majorTickMark val="none"/>
        <c:minorTickMark val="none"/>
        <c:tickLblPos val="nextTo"/>
        <c:spPr>
          <a:noFill/>
          <a:ln>
            <a:noFill/>
          </a:ln>
          <a:effectLst/>
        </c:spPr>
        <c:txPr>
          <a:bodyPr rot="-60000000" spcFirstLastPara="1" vertOverflow="ellipsis" vert="horz" wrap="square" anchor="ctr" anchorCtr="1"/>
          <a:lstStyle/>
          <a:p>
            <a:pPr>
              <a:defRPr lang="ja-JP" sz="1000" b="1" i="0" u="none" strike="noStrike" kern="1200" baseline="0">
                <a:solidFill>
                  <a:schemeClr val="tx1"/>
                </a:solidFill>
                <a:latin typeface="+mn-lt"/>
                <a:ea typeface="+mn-ea"/>
                <a:cs typeface="+mn-cs"/>
              </a:defRPr>
            </a:pPr>
            <a:endParaRPr lang="ja-JP"/>
          </a:p>
        </c:txPr>
        <c:crossAx val="6405973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solidFill>
        <a:schemeClr val="tx1"/>
      </a:solidFill>
    </a:ln>
    <a:effectLst/>
  </c:spPr>
  <c:txPr>
    <a:bodyPr/>
    <a:lstStyle/>
    <a:p>
      <a:pPr>
        <a:defRPr b="1">
          <a:solidFill>
            <a:schemeClr val="tx1"/>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18830" cy="493315"/>
          </a:xfrm>
          <a:prstGeom prst="rect">
            <a:avLst/>
          </a:prstGeom>
        </p:spPr>
        <p:txBody>
          <a:bodyPr vert="horz" lIns="91384" tIns="45692" rIns="91384" bIns="4569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8" y="4"/>
            <a:ext cx="2918830" cy="493315"/>
          </a:xfrm>
          <a:prstGeom prst="rect">
            <a:avLst/>
          </a:prstGeom>
        </p:spPr>
        <p:txBody>
          <a:bodyPr vert="horz" lIns="91384" tIns="45692" rIns="91384" bIns="45692" rtlCol="0"/>
          <a:lstStyle>
            <a:lvl1pPr algn="r">
              <a:defRPr sz="1200"/>
            </a:lvl1pPr>
          </a:lstStyle>
          <a:p>
            <a:fld id="{AD43014A-1851-4337-98CD-A100E21EE4B1}" type="datetimeFigureOut">
              <a:rPr kumimoji="1" lang="ja-JP" altLang="en-US" smtClean="0"/>
              <a:pPr/>
              <a:t>2025/6/2</a:t>
            </a:fld>
            <a:endParaRPr kumimoji="1" lang="ja-JP" altLang="en-US"/>
          </a:p>
        </p:txBody>
      </p:sp>
      <p:sp>
        <p:nvSpPr>
          <p:cNvPr id="4" name="フッター プレースホルダー 3"/>
          <p:cNvSpPr>
            <a:spLocks noGrp="1"/>
          </p:cNvSpPr>
          <p:nvPr>
            <p:ph type="ftr" sz="quarter" idx="2"/>
          </p:nvPr>
        </p:nvSpPr>
        <p:spPr>
          <a:xfrm>
            <a:off x="4" y="9371289"/>
            <a:ext cx="2918830" cy="493315"/>
          </a:xfrm>
          <a:prstGeom prst="rect">
            <a:avLst/>
          </a:prstGeom>
        </p:spPr>
        <p:txBody>
          <a:bodyPr vert="horz" lIns="91384" tIns="45692" rIns="91384" bIns="4569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8" y="9371289"/>
            <a:ext cx="2918830" cy="493315"/>
          </a:xfrm>
          <a:prstGeom prst="rect">
            <a:avLst/>
          </a:prstGeom>
        </p:spPr>
        <p:txBody>
          <a:bodyPr vert="horz" lIns="91384" tIns="45692" rIns="91384" bIns="45692" rtlCol="0" anchor="b"/>
          <a:lstStyle>
            <a:lvl1pPr algn="r">
              <a:defRPr sz="1200"/>
            </a:lvl1pPr>
          </a:lstStyle>
          <a:p>
            <a:fld id="{0F89F78A-AB82-4D51-A8D3-4A5F2AB639F8}" type="slidenum">
              <a:rPr kumimoji="1" lang="ja-JP" altLang="en-US" smtClean="0"/>
              <a:pPr/>
              <a:t>‹#›</a:t>
            </a:fld>
            <a:endParaRPr kumimoji="1" lang="ja-JP" altLang="en-US"/>
          </a:p>
        </p:txBody>
      </p:sp>
    </p:spTree>
    <p:extLst>
      <p:ext uri="{BB962C8B-B14F-4D97-AF65-F5344CB8AC3E}">
        <p14:creationId xmlns:p14="http://schemas.microsoft.com/office/powerpoint/2010/main" val="112684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4" y="4"/>
            <a:ext cx="2918830" cy="493315"/>
          </a:xfrm>
          <a:prstGeom prst="rect">
            <a:avLst/>
          </a:prstGeom>
        </p:spPr>
        <p:txBody>
          <a:bodyPr vert="horz" lIns="91384" tIns="45692" rIns="91384" bIns="45692" rtlCol="0"/>
          <a:lstStyle>
            <a:lvl1pPr algn="l">
              <a:defRPr sz="1200"/>
            </a:lvl1pPr>
          </a:lstStyle>
          <a:p>
            <a:endParaRPr lang="zh-CN" altLang="en-US"/>
          </a:p>
        </p:txBody>
      </p:sp>
      <p:sp>
        <p:nvSpPr>
          <p:cNvPr id="3" name="日期占位符 2"/>
          <p:cNvSpPr>
            <a:spLocks noGrp="1"/>
          </p:cNvSpPr>
          <p:nvPr>
            <p:ph type="dt" idx="1"/>
          </p:nvPr>
        </p:nvSpPr>
        <p:spPr>
          <a:xfrm>
            <a:off x="3815378" y="4"/>
            <a:ext cx="2918830" cy="493315"/>
          </a:xfrm>
          <a:prstGeom prst="rect">
            <a:avLst/>
          </a:prstGeom>
        </p:spPr>
        <p:txBody>
          <a:bodyPr vert="horz" lIns="91384" tIns="45692" rIns="91384" bIns="45692" rtlCol="0"/>
          <a:lstStyle>
            <a:lvl1pPr algn="r">
              <a:defRPr sz="1200"/>
            </a:lvl1pPr>
          </a:lstStyle>
          <a:p>
            <a:fld id="{E76936A4-F8E0-4A5D-888A-7B7491956C36}" type="datetimeFigureOut">
              <a:rPr lang="zh-CN" altLang="en-US" smtClean="0"/>
              <a:pPr/>
              <a:t>2025/6/2</a:t>
            </a:fld>
            <a:endParaRPr lang="zh-CN" altLang="en-US"/>
          </a:p>
        </p:txBody>
      </p:sp>
      <p:sp>
        <p:nvSpPr>
          <p:cNvPr id="4" name="幻灯片图像占位符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91384" tIns="45692" rIns="91384" bIns="45692" rtlCol="0" anchor="ctr"/>
          <a:lstStyle/>
          <a:p>
            <a:endParaRPr lang="zh-CN" altLang="en-US"/>
          </a:p>
        </p:txBody>
      </p:sp>
      <p:sp>
        <p:nvSpPr>
          <p:cNvPr id="5" name="备注占位符 4"/>
          <p:cNvSpPr>
            <a:spLocks noGrp="1"/>
          </p:cNvSpPr>
          <p:nvPr>
            <p:ph type="body" sz="quarter" idx="3"/>
          </p:nvPr>
        </p:nvSpPr>
        <p:spPr>
          <a:xfrm>
            <a:off x="673577" y="4686500"/>
            <a:ext cx="5388610" cy="4439840"/>
          </a:xfrm>
          <a:prstGeom prst="rect">
            <a:avLst/>
          </a:prstGeom>
        </p:spPr>
        <p:txBody>
          <a:bodyPr vert="horz" lIns="91384" tIns="45692" rIns="91384" bIns="45692"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4" y="9371289"/>
            <a:ext cx="2918830" cy="493315"/>
          </a:xfrm>
          <a:prstGeom prst="rect">
            <a:avLst/>
          </a:prstGeom>
        </p:spPr>
        <p:txBody>
          <a:bodyPr vert="horz" lIns="91384" tIns="45692" rIns="91384" bIns="45692"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15378" y="9371289"/>
            <a:ext cx="2918830" cy="493315"/>
          </a:xfrm>
          <a:prstGeom prst="rect">
            <a:avLst/>
          </a:prstGeom>
        </p:spPr>
        <p:txBody>
          <a:bodyPr vert="horz" lIns="91384" tIns="45692" rIns="91384" bIns="45692" rtlCol="0" anchor="b"/>
          <a:lstStyle>
            <a:lvl1pPr algn="r">
              <a:defRPr sz="1200"/>
            </a:lvl1pPr>
          </a:lstStyle>
          <a:p>
            <a:fld id="{CF323DF6-D229-46A7-BFE3-CE768E3E4455}" type="slidenum">
              <a:rPr lang="zh-CN" altLang="en-US" smtClean="0"/>
              <a:pPr/>
              <a:t>‹#›</a:t>
            </a:fld>
            <a:endParaRPr lang="zh-CN" altLang="en-US"/>
          </a:p>
        </p:txBody>
      </p:sp>
    </p:spTree>
    <p:extLst>
      <p:ext uri="{BB962C8B-B14F-4D97-AF65-F5344CB8AC3E}">
        <p14:creationId xmlns:p14="http://schemas.microsoft.com/office/powerpoint/2010/main" val="4280776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CF323DF6-D229-46A7-BFE3-CE768E3E4455}" type="slidenum">
              <a:rPr lang="zh-CN" altLang="en-US" smtClean="0"/>
              <a:pPr/>
              <a:t>2</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CF323DF6-D229-46A7-BFE3-CE768E3E4455}" type="slidenum">
              <a:rPr lang="zh-CN" altLang="en-US" smtClean="0"/>
              <a:pPr/>
              <a:t>11</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F323DF6-D229-46A7-BFE3-CE768E3E4455}" type="slidenum">
              <a:rPr lang="zh-CN" altLang="en-US" smtClean="0"/>
              <a:pPr/>
              <a:t>12</a:t>
            </a:fld>
            <a:endParaRPr lang="zh-CN" altLang="en-US"/>
          </a:p>
        </p:txBody>
      </p:sp>
    </p:spTree>
    <p:extLst>
      <p:ext uri="{BB962C8B-B14F-4D97-AF65-F5344CB8AC3E}">
        <p14:creationId xmlns:p14="http://schemas.microsoft.com/office/powerpoint/2010/main" val="1872844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F323DF6-D229-46A7-BFE3-CE768E3E4455}" type="slidenum">
              <a:rPr lang="zh-CN" altLang="en-US" smtClean="0"/>
              <a:pPr/>
              <a:t>3</a:t>
            </a:fld>
            <a:endParaRPr lang="zh-CN" altLang="en-US"/>
          </a:p>
        </p:txBody>
      </p:sp>
    </p:spTree>
    <p:extLst>
      <p:ext uri="{BB962C8B-B14F-4D97-AF65-F5344CB8AC3E}">
        <p14:creationId xmlns:p14="http://schemas.microsoft.com/office/powerpoint/2010/main" val="3205480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72F236-B13B-B0B1-C9A4-4DE2CBEBE03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603AE0C-E529-F97A-4478-E578B678584A}"/>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54954C75-915E-67A8-513D-AA9734636D90}"/>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639733BC-7D1D-DA12-96DF-3E41FCD58196}"/>
              </a:ext>
            </a:extLst>
          </p:cNvPr>
          <p:cNvSpPr>
            <a:spLocks noGrp="1"/>
          </p:cNvSpPr>
          <p:nvPr>
            <p:ph type="sldNum" sz="quarter" idx="5"/>
          </p:nvPr>
        </p:nvSpPr>
        <p:spPr/>
        <p:txBody>
          <a:bodyPr/>
          <a:lstStyle/>
          <a:p>
            <a:fld id="{CF323DF6-D229-46A7-BFE3-CE768E3E4455}" type="slidenum">
              <a:rPr lang="zh-CN" altLang="en-US" smtClean="0"/>
              <a:pPr/>
              <a:t>4</a:t>
            </a:fld>
            <a:endParaRPr lang="zh-CN" altLang="en-US"/>
          </a:p>
        </p:txBody>
      </p:sp>
    </p:spTree>
    <p:extLst>
      <p:ext uri="{BB962C8B-B14F-4D97-AF65-F5344CB8AC3E}">
        <p14:creationId xmlns:p14="http://schemas.microsoft.com/office/powerpoint/2010/main" val="766375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78195-4555-0C45-2A56-1AADC56750B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41CCB69-BEB5-08DE-05E3-60B678C7156B}"/>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F148AA17-81E6-45B4-5E7A-D085AC77669B}"/>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AEDD67D2-5201-ABDF-CF4B-8B41202BDC1A}"/>
              </a:ext>
            </a:extLst>
          </p:cNvPr>
          <p:cNvSpPr>
            <a:spLocks noGrp="1"/>
          </p:cNvSpPr>
          <p:nvPr>
            <p:ph type="sldNum" sz="quarter" idx="5"/>
          </p:nvPr>
        </p:nvSpPr>
        <p:spPr/>
        <p:txBody>
          <a:bodyPr/>
          <a:lstStyle/>
          <a:p>
            <a:fld id="{CF323DF6-D229-46A7-BFE3-CE768E3E4455}" type="slidenum">
              <a:rPr lang="zh-CN" altLang="en-US" smtClean="0"/>
              <a:pPr/>
              <a:t>5</a:t>
            </a:fld>
            <a:endParaRPr lang="zh-CN" altLang="en-US"/>
          </a:p>
        </p:txBody>
      </p:sp>
    </p:spTree>
    <p:extLst>
      <p:ext uri="{BB962C8B-B14F-4D97-AF65-F5344CB8AC3E}">
        <p14:creationId xmlns:p14="http://schemas.microsoft.com/office/powerpoint/2010/main" val="2421480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7B647E-6391-FAB8-15F4-E61F8849173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4D43C97-3CF8-60A5-CC96-8285C24D7732}"/>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722D15C7-62BD-A66D-94B0-2AA8A786E547}"/>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8B878F61-C583-7FBF-77AA-0DCEBC8ED4DA}"/>
              </a:ext>
            </a:extLst>
          </p:cNvPr>
          <p:cNvSpPr>
            <a:spLocks noGrp="1"/>
          </p:cNvSpPr>
          <p:nvPr>
            <p:ph type="sldNum" sz="quarter" idx="5"/>
          </p:nvPr>
        </p:nvSpPr>
        <p:spPr/>
        <p:txBody>
          <a:bodyPr/>
          <a:lstStyle/>
          <a:p>
            <a:fld id="{CF323DF6-D229-46A7-BFE3-CE768E3E4455}" type="slidenum">
              <a:rPr lang="zh-CN" altLang="en-US" smtClean="0"/>
              <a:pPr/>
              <a:t>6</a:t>
            </a:fld>
            <a:endParaRPr lang="zh-CN" altLang="en-US"/>
          </a:p>
        </p:txBody>
      </p:sp>
    </p:spTree>
    <p:extLst>
      <p:ext uri="{BB962C8B-B14F-4D97-AF65-F5344CB8AC3E}">
        <p14:creationId xmlns:p14="http://schemas.microsoft.com/office/powerpoint/2010/main" val="1050092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B4DC59-A134-B68A-F993-218BA1906F7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F984995-DB87-868F-B57E-AC0D5E0DC78E}"/>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8641F06E-9A49-AF36-E632-FD4190AAB89A}"/>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D281D8A5-CA53-34BD-B221-89582597F716}"/>
              </a:ext>
            </a:extLst>
          </p:cNvPr>
          <p:cNvSpPr>
            <a:spLocks noGrp="1"/>
          </p:cNvSpPr>
          <p:nvPr>
            <p:ph type="sldNum" sz="quarter" idx="5"/>
          </p:nvPr>
        </p:nvSpPr>
        <p:spPr/>
        <p:txBody>
          <a:bodyPr/>
          <a:lstStyle/>
          <a:p>
            <a:fld id="{CF323DF6-D229-46A7-BFE3-CE768E3E4455}" type="slidenum">
              <a:rPr lang="zh-CN" altLang="en-US" smtClean="0"/>
              <a:pPr/>
              <a:t>7</a:t>
            </a:fld>
            <a:endParaRPr lang="zh-CN" altLang="en-US"/>
          </a:p>
        </p:txBody>
      </p:sp>
    </p:spTree>
    <p:extLst>
      <p:ext uri="{BB962C8B-B14F-4D97-AF65-F5344CB8AC3E}">
        <p14:creationId xmlns:p14="http://schemas.microsoft.com/office/powerpoint/2010/main" val="2279180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C3629B-62A9-8F80-4ACA-D43F8674163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E11531B-54AC-BAD4-E191-8BE4D508A3E2}"/>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4C2000CB-7305-2799-AE73-7ED00D245002}"/>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7F2A912C-5F34-F941-0912-F784AE4AF3C0}"/>
              </a:ext>
            </a:extLst>
          </p:cNvPr>
          <p:cNvSpPr>
            <a:spLocks noGrp="1"/>
          </p:cNvSpPr>
          <p:nvPr>
            <p:ph type="sldNum" sz="quarter" idx="5"/>
          </p:nvPr>
        </p:nvSpPr>
        <p:spPr/>
        <p:txBody>
          <a:bodyPr/>
          <a:lstStyle/>
          <a:p>
            <a:fld id="{CF323DF6-D229-46A7-BFE3-CE768E3E4455}" type="slidenum">
              <a:rPr lang="zh-CN" altLang="en-US" smtClean="0"/>
              <a:pPr/>
              <a:t>8</a:t>
            </a:fld>
            <a:endParaRPr lang="zh-CN" altLang="en-US"/>
          </a:p>
        </p:txBody>
      </p:sp>
    </p:spTree>
    <p:extLst>
      <p:ext uri="{BB962C8B-B14F-4D97-AF65-F5344CB8AC3E}">
        <p14:creationId xmlns:p14="http://schemas.microsoft.com/office/powerpoint/2010/main" val="2039231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F323DF6-D229-46A7-BFE3-CE768E3E4455}" type="slidenum">
              <a:rPr lang="zh-CN" altLang="en-US" smtClean="0"/>
              <a:pPr/>
              <a:t>9</a:t>
            </a:fld>
            <a:endParaRPr lang="zh-CN" altLang="en-US"/>
          </a:p>
        </p:txBody>
      </p:sp>
    </p:spTree>
    <p:extLst>
      <p:ext uri="{BB962C8B-B14F-4D97-AF65-F5344CB8AC3E}">
        <p14:creationId xmlns:p14="http://schemas.microsoft.com/office/powerpoint/2010/main" val="1324601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B6B68-5B57-9F09-043A-DC66FA0572D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F50D1EF-A101-C5B0-9312-63EB2E647B25}"/>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183B06D9-A55C-3CB5-E32A-ECF846ECAAB6}"/>
              </a:ext>
            </a:extLst>
          </p:cNvPr>
          <p:cNvSpPr>
            <a:spLocks noGrp="1"/>
          </p:cNvSpPr>
          <p:nvPr>
            <p:ph type="body" idx="1"/>
          </p:nvPr>
        </p:nvSpPr>
        <p:spPr/>
        <p:txBody>
          <a:bodyPr>
            <a:normAutofit/>
          </a:bodyPr>
          <a:lstStyle/>
          <a:p>
            <a:endParaRPr lang="zh-CN" altLang="en-US" dirty="0"/>
          </a:p>
        </p:txBody>
      </p:sp>
      <p:sp>
        <p:nvSpPr>
          <p:cNvPr id="4" name="灯片编号占位符 3">
            <a:extLst>
              <a:ext uri="{FF2B5EF4-FFF2-40B4-BE49-F238E27FC236}">
                <a16:creationId xmlns:a16="http://schemas.microsoft.com/office/drawing/2014/main" id="{9A4AAA2A-D255-A80B-469B-247002097EA0}"/>
              </a:ext>
            </a:extLst>
          </p:cNvPr>
          <p:cNvSpPr>
            <a:spLocks noGrp="1"/>
          </p:cNvSpPr>
          <p:nvPr>
            <p:ph type="sldNum" sz="quarter" idx="10"/>
          </p:nvPr>
        </p:nvSpPr>
        <p:spPr/>
        <p:txBody>
          <a:bodyPr/>
          <a:lstStyle/>
          <a:p>
            <a:fld id="{CF323DF6-D229-46A7-BFE3-CE768E3E4455}" type="slidenum">
              <a:rPr lang="zh-CN" altLang="en-US" smtClean="0"/>
              <a:pPr/>
              <a:t>10</a:t>
            </a:fld>
            <a:endParaRPr lang="zh-CN" altLang="en-US"/>
          </a:p>
        </p:txBody>
      </p:sp>
    </p:spTree>
    <p:extLst>
      <p:ext uri="{BB962C8B-B14F-4D97-AF65-F5344CB8AC3E}">
        <p14:creationId xmlns:p14="http://schemas.microsoft.com/office/powerpoint/2010/main" val="2278556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53E574E-A1E1-4A63-A6A3-B180F1219176}" type="datetime1">
              <a:rPr lang="zh-CN" altLang="en-US" smtClean="0"/>
              <a:t>2025/6/2</a:t>
            </a:fld>
            <a:endParaRPr lang="zh-CN" altLang="en-US"/>
          </a:p>
        </p:txBody>
      </p:sp>
      <p:sp>
        <p:nvSpPr>
          <p:cNvPr id="5" name="页脚占位符 4"/>
          <p:cNvSpPr>
            <a:spLocks noGrp="1"/>
          </p:cNvSpPr>
          <p:nvPr>
            <p:ph type="ftr" sz="quarter" idx="11"/>
          </p:nvPr>
        </p:nvSpPr>
        <p:spPr/>
        <p:txBody>
          <a:bodyPr/>
          <a:lstStyle/>
          <a:p>
            <a:r>
              <a:rPr lang="en-US" altLang="zh-CN"/>
              <a:t>Sino-Japan Trade Report May 2025</a:t>
            </a:r>
            <a:endParaRPr lang="zh-CN" altLang="en-US"/>
          </a:p>
        </p:txBody>
      </p:sp>
      <p:sp>
        <p:nvSpPr>
          <p:cNvPr id="6" name="灯片编号占位符 5"/>
          <p:cNvSpPr>
            <a:spLocks noGrp="1"/>
          </p:cNvSpPr>
          <p:nvPr>
            <p:ph type="sldNum" sz="quarter" idx="12"/>
          </p:nvPr>
        </p:nvSpPr>
        <p:spPr/>
        <p:txBody>
          <a:bodyPr/>
          <a:lstStyle/>
          <a:p>
            <a:fld id="{41389F6C-A434-4945-B3B0-36D25497384F}"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6A555D9-4FDA-4B6A-970A-81C2DA3932B1}" type="datetime1">
              <a:rPr lang="zh-CN" altLang="en-US" smtClean="0"/>
              <a:t>2025/6/2</a:t>
            </a:fld>
            <a:endParaRPr lang="zh-CN" altLang="en-US"/>
          </a:p>
        </p:txBody>
      </p:sp>
      <p:sp>
        <p:nvSpPr>
          <p:cNvPr id="5" name="页脚占位符 4"/>
          <p:cNvSpPr>
            <a:spLocks noGrp="1"/>
          </p:cNvSpPr>
          <p:nvPr>
            <p:ph type="ftr" sz="quarter" idx="11"/>
          </p:nvPr>
        </p:nvSpPr>
        <p:spPr/>
        <p:txBody>
          <a:bodyPr/>
          <a:lstStyle/>
          <a:p>
            <a:r>
              <a:rPr lang="en-US" altLang="zh-CN"/>
              <a:t>Sino-Japan Trade Report May 2025</a:t>
            </a:r>
            <a:endParaRPr lang="zh-CN" altLang="en-US"/>
          </a:p>
        </p:txBody>
      </p:sp>
      <p:sp>
        <p:nvSpPr>
          <p:cNvPr id="6" name="灯片编号占位符 5"/>
          <p:cNvSpPr>
            <a:spLocks noGrp="1"/>
          </p:cNvSpPr>
          <p:nvPr>
            <p:ph type="sldNum" sz="quarter" idx="12"/>
          </p:nvPr>
        </p:nvSpPr>
        <p:spPr/>
        <p:txBody>
          <a:bodyPr/>
          <a:lstStyle/>
          <a:p>
            <a:fld id="{41389F6C-A434-4945-B3B0-36D25497384F}"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F7FD28A-A5D6-4EE0-A652-8EAFB8E60592}" type="datetime1">
              <a:rPr lang="zh-CN" altLang="en-US" smtClean="0"/>
              <a:t>2025/6/2</a:t>
            </a:fld>
            <a:endParaRPr lang="zh-CN" altLang="en-US"/>
          </a:p>
        </p:txBody>
      </p:sp>
      <p:sp>
        <p:nvSpPr>
          <p:cNvPr id="5" name="页脚占位符 4"/>
          <p:cNvSpPr>
            <a:spLocks noGrp="1"/>
          </p:cNvSpPr>
          <p:nvPr>
            <p:ph type="ftr" sz="quarter" idx="11"/>
          </p:nvPr>
        </p:nvSpPr>
        <p:spPr/>
        <p:txBody>
          <a:bodyPr/>
          <a:lstStyle/>
          <a:p>
            <a:r>
              <a:rPr lang="en-US" altLang="zh-CN"/>
              <a:t>Sino-Japan Trade Report May 2025</a:t>
            </a:r>
            <a:endParaRPr lang="zh-CN" altLang="en-US"/>
          </a:p>
        </p:txBody>
      </p:sp>
      <p:sp>
        <p:nvSpPr>
          <p:cNvPr id="6" name="灯片编号占位符 5"/>
          <p:cNvSpPr>
            <a:spLocks noGrp="1"/>
          </p:cNvSpPr>
          <p:nvPr>
            <p:ph type="sldNum" sz="quarter" idx="12"/>
          </p:nvPr>
        </p:nvSpPr>
        <p:spPr/>
        <p:txBody>
          <a:bodyPr/>
          <a:lstStyle/>
          <a:p>
            <a:fld id="{41389F6C-A434-4945-B3B0-36D25497384F}"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CEAADAF-F5D8-412E-9EAD-6DA9D73B20B5}" type="datetime1">
              <a:rPr lang="zh-CN" altLang="en-US" smtClean="0"/>
              <a:t>2025/6/2</a:t>
            </a:fld>
            <a:endParaRPr lang="zh-CN" altLang="en-US"/>
          </a:p>
        </p:txBody>
      </p:sp>
      <p:sp>
        <p:nvSpPr>
          <p:cNvPr id="5" name="页脚占位符 4"/>
          <p:cNvSpPr>
            <a:spLocks noGrp="1"/>
          </p:cNvSpPr>
          <p:nvPr>
            <p:ph type="ftr" sz="quarter" idx="11"/>
          </p:nvPr>
        </p:nvSpPr>
        <p:spPr/>
        <p:txBody>
          <a:bodyPr/>
          <a:lstStyle/>
          <a:p>
            <a:r>
              <a:rPr lang="en-US" altLang="zh-CN"/>
              <a:t>Sino-Japan Trade Report May 2025</a:t>
            </a:r>
            <a:endParaRPr lang="zh-CN" altLang="en-US"/>
          </a:p>
        </p:txBody>
      </p:sp>
      <p:sp>
        <p:nvSpPr>
          <p:cNvPr id="6" name="灯片编号占位符 5"/>
          <p:cNvSpPr>
            <a:spLocks noGrp="1"/>
          </p:cNvSpPr>
          <p:nvPr>
            <p:ph type="sldNum" sz="quarter" idx="12"/>
          </p:nvPr>
        </p:nvSpPr>
        <p:spPr/>
        <p:txBody>
          <a:bodyPr/>
          <a:lstStyle/>
          <a:p>
            <a:fld id="{41389F6C-A434-4945-B3B0-36D25497384F}"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24E9A53-C6FF-4EC0-A532-8FC33490DECB}" type="datetime1">
              <a:rPr lang="zh-CN" altLang="en-US" smtClean="0"/>
              <a:t>2025/6/2</a:t>
            </a:fld>
            <a:endParaRPr lang="zh-CN" altLang="en-US"/>
          </a:p>
        </p:txBody>
      </p:sp>
      <p:sp>
        <p:nvSpPr>
          <p:cNvPr id="5" name="页脚占位符 4"/>
          <p:cNvSpPr>
            <a:spLocks noGrp="1"/>
          </p:cNvSpPr>
          <p:nvPr>
            <p:ph type="ftr" sz="quarter" idx="11"/>
          </p:nvPr>
        </p:nvSpPr>
        <p:spPr/>
        <p:txBody>
          <a:bodyPr/>
          <a:lstStyle/>
          <a:p>
            <a:r>
              <a:rPr lang="en-US" altLang="zh-CN"/>
              <a:t>Sino-Japan Trade Report May 2025</a:t>
            </a:r>
            <a:endParaRPr lang="zh-CN" altLang="en-US"/>
          </a:p>
        </p:txBody>
      </p:sp>
      <p:sp>
        <p:nvSpPr>
          <p:cNvPr id="6" name="灯片编号占位符 5"/>
          <p:cNvSpPr>
            <a:spLocks noGrp="1"/>
          </p:cNvSpPr>
          <p:nvPr>
            <p:ph type="sldNum" sz="quarter" idx="12"/>
          </p:nvPr>
        </p:nvSpPr>
        <p:spPr/>
        <p:txBody>
          <a:bodyPr/>
          <a:lstStyle/>
          <a:p>
            <a:fld id="{41389F6C-A434-4945-B3B0-36D25497384F}"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E6737148-E049-41BD-8D2B-1EB78E05D1FC}" type="datetime1">
              <a:rPr lang="zh-CN" altLang="en-US" smtClean="0"/>
              <a:t>2025/6/2</a:t>
            </a:fld>
            <a:endParaRPr lang="zh-CN" altLang="en-US"/>
          </a:p>
        </p:txBody>
      </p:sp>
      <p:sp>
        <p:nvSpPr>
          <p:cNvPr id="6" name="页脚占位符 5"/>
          <p:cNvSpPr>
            <a:spLocks noGrp="1"/>
          </p:cNvSpPr>
          <p:nvPr>
            <p:ph type="ftr" sz="quarter" idx="11"/>
          </p:nvPr>
        </p:nvSpPr>
        <p:spPr/>
        <p:txBody>
          <a:bodyPr/>
          <a:lstStyle/>
          <a:p>
            <a:r>
              <a:rPr lang="en-US" altLang="zh-CN"/>
              <a:t>Sino-Japan Trade Report May 2025</a:t>
            </a:r>
            <a:endParaRPr lang="zh-CN" altLang="en-US"/>
          </a:p>
        </p:txBody>
      </p:sp>
      <p:sp>
        <p:nvSpPr>
          <p:cNvPr id="7" name="灯片编号占位符 6"/>
          <p:cNvSpPr>
            <a:spLocks noGrp="1"/>
          </p:cNvSpPr>
          <p:nvPr>
            <p:ph type="sldNum" sz="quarter" idx="12"/>
          </p:nvPr>
        </p:nvSpPr>
        <p:spPr/>
        <p:txBody>
          <a:bodyPr/>
          <a:lstStyle/>
          <a:p>
            <a:fld id="{41389F6C-A434-4945-B3B0-36D25497384F}"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1069D7D-A33F-4775-A6FC-4974A839C31C}" type="datetime1">
              <a:rPr lang="zh-CN" altLang="en-US" smtClean="0"/>
              <a:t>2025/6/2</a:t>
            </a:fld>
            <a:endParaRPr lang="zh-CN" altLang="en-US"/>
          </a:p>
        </p:txBody>
      </p:sp>
      <p:sp>
        <p:nvSpPr>
          <p:cNvPr id="8" name="页脚占位符 7"/>
          <p:cNvSpPr>
            <a:spLocks noGrp="1"/>
          </p:cNvSpPr>
          <p:nvPr>
            <p:ph type="ftr" sz="quarter" idx="11"/>
          </p:nvPr>
        </p:nvSpPr>
        <p:spPr/>
        <p:txBody>
          <a:bodyPr/>
          <a:lstStyle/>
          <a:p>
            <a:r>
              <a:rPr lang="en-US" altLang="zh-CN"/>
              <a:t>Sino-Japan Trade Report May 2025</a:t>
            </a:r>
            <a:endParaRPr lang="zh-CN" altLang="en-US"/>
          </a:p>
        </p:txBody>
      </p:sp>
      <p:sp>
        <p:nvSpPr>
          <p:cNvPr id="9" name="灯片编号占位符 8"/>
          <p:cNvSpPr>
            <a:spLocks noGrp="1"/>
          </p:cNvSpPr>
          <p:nvPr>
            <p:ph type="sldNum" sz="quarter" idx="12"/>
          </p:nvPr>
        </p:nvSpPr>
        <p:spPr/>
        <p:txBody>
          <a:bodyPr/>
          <a:lstStyle/>
          <a:p>
            <a:fld id="{41389F6C-A434-4945-B3B0-36D25497384F}"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73AF877-1897-4B81-86F8-E2AE051DB0E4}" type="datetime1">
              <a:rPr lang="zh-CN" altLang="en-US" smtClean="0"/>
              <a:t>2025/6/2</a:t>
            </a:fld>
            <a:endParaRPr lang="zh-CN" altLang="en-US"/>
          </a:p>
        </p:txBody>
      </p:sp>
      <p:sp>
        <p:nvSpPr>
          <p:cNvPr id="4" name="页脚占位符 3"/>
          <p:cNvSpPr>
            <a:spLocks noGrp="1"/>
          </p:cNvSpPr>
          <p:nvPr>
            <p:ph type="ftr" sz="quarter" idx="11"/>
          </p:nvPr>
        </p:nvSpPr>
        <p:spPr/>
        <p:txBody>
          <a:bodyPr/>
          <a:lstStyle/>
          <a:p>
            <a:r>
              <a:rPr lang="en-US" altLang="zh-CN"/>
              <a:t>Sino-Japan Trade Report May 2025</a:t>
            </a:r>
            <a:endParaRPr lang="zh-CN" altLang="en-US"/>
          </a:p>
        </p:txBody>
      </p:sp>
      <p:sp>
        <p:nvSpPr>
          <p:cNvPr id="5" name="灯片编号占位符 4"/>
          <p:cNvSpPr>
            <a:spLocks noGrp="1"/>
          </p:cNvSpPr>
          <p:nvPr>
            <p:ph type="sldNum" sz="quarter" idx="12"/>
          </p:nvPr>
        </p:nvSpPr>
        <p:spPr/>
        <p:txBody>
          <a:bodyPr/>
          <a:lstStyle/>
          <a:p>
            <a:fld id="{41389F6C-A434-4945-B3B0-36D25497384F}"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373A7F4-8A24-4278-97F2-F95F82A104BB}" type="datetime1">
              <a:rPr lang="zh-CN" altLang="en-US" smtClean="0"/>
              <a:t>2025/6/2</a:t>
            </a:fld>
            <a:endParaRPr lang="zh-CN" altLang="en-US"/>
          </a:p>
        </p:txBody>
      </p:sp>
      <p:sp>
        <p:nvSpPr>
          <p:cNvPr id="3" name="页脚占位符 2"/>
          <p:cNvSpPr>
            <a:spLocks noGrp="1"/>
          </p:cNvSpPr>
          <p:nvPr>
            <p:ph type="ftr" sz="quarter" idx="11"/>
          </p:nvPr>
        </p:nvSpPr>
        <p:spPr/>
        <p:txBody>
          <a:bodyPr/>
          <a:lstStyle/>
          <a:p>
            <a:r>
              <a:rPr lang="en-US" altLang="zh-CN"/>
              <a:t>Sino-Japan Trade Report May 2025</a:t>
            </a:r>
            <a:endParaRPr lang="zh-CN" altLang="en-US"/>
          </a:p>
        </p:txBody>
      </p:sp>
      <p:sp>
        <p:nvSpPr>
          <p:cNvPr id="4" name="灯片编号占位符 3"/>
          <p:cNvSpPr>
            <a:spLocks noGrp="1"/>
          </p:cNvSpPr>
          <p:nvPr>
            <p:ph type="sldNum" sz="quarter" idx="12"/>
          </p:nvPr>
        </p:nvSpPr>
        <p:spPr/>
        <p:txBody>
          <a:bodyPr/>
          <a:lstStyle/>
          <a:p>
            <a:fld id="{41389F6C-A434-4945-B3B0-36D25497384F}"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74D5A9B-0E68-4A11-9957-50DCB6F3E610}" type="datetime1">
              <a:rPr lang="zh-CN" altLang="en-US" smtClean="0"/>
              <a:t>2025/6/2</a:t>
            </a:fld>
            <a:endParaRPr lang="zh-CN" altLang="en-US"/>
          </a:p>
        </p:txBody>
      </p:sp>
      <p:sp>
        <p:nvSpPr>
          <p:cNvPr id="6" name="页脚占位符 5"/>
          <p:cNvSpPr>
            <a:spLocks noGrp="1"/>
          </p:cNvSpPr>
          <p:nvPr>
            <p:ph type="ftr" sz="quarter" idx="11"/>
          </p:nvPr>
        </p:nvSpPr>
        <p:spPr/>
        <p:txBody>
          <a:bodyPr/>
          <a:lstStyle/>
          <a:p>
            <a:r>
              <a:rPr lang="en-US" altLang="zh-CN"/>
              <a:t>Sino-Japan Trade Report May 2025</a:t>
            </a:r>
            <a:endParaRPr lang="zh-CN" altLang="en-US"/>
          </a:p>
        </p:txBody>
      </p:sp>
      <p:sp>
        <p:nvSpPr>
          <p:cNvPr id="7" name="灯片编号占位符 6"/>
          <p:cNvSpPr>
            <a:spLocks noGrp="1"/>
          </p:cNvSpPr>
          <p:nvPr>
            <p:ph type="sldNum" sz="quarter" idx="12"/>
          </p:nvPr>
        </p:nvSpPr>
        <p:spPr/>
        <p:txBody>
          <a:bodyPr/>
          <a:lstStyle/>
          <a:p>
            <a:fld id="{41389F6C-A434-4945-B3B0-36D25497384F}"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60DD810-DB3F-40BF-8D03-00F540F2AA09}" type="datetime1">
              <a:rPr lang="zh-CN" altLang="en-US" smtClean="0"/>
              <a:t>2025/6/2</a:t>
            </a:fld>
            <a:endParaRPr lang="zh-CN" altLang="en-US"/>
          </a:p>
        </p:txBody>
      </p:sp>
      <p:sp>
        <p:nvSpPr>
          <p:cNvPr id="6" name="页脚占位符 5"/>
          <p:cNvSpPr>
            <a:spLocks noGrp="1"/>
          </p:cNvSpPr>
          <p:nvPr>
            <p:ph type="ftr" sz="quarter" idx="11"/>
          </p:nvPr>
        </p:nvSpPr>
        <p:spPr/>
        <p:txBody>
          <a:bodyPr/>
          <a:lstStyle/>
          <a:p>
            <a:r>
              <a:rPr lang="en-US" altLang="zh-CN"/>
              <a:t>Sino-Japan Trade Report May 2025</a:t>
            </a:r>
            <a:endParaRPr lang="zh-CN" altLang="en-US"/>
          </a:p>
        </p:txBody>
      </p:sp>
      <p:sp>
        <p:nvSpPr>
          <p:cNvPr id="7" name="灯片编号占位符 6"/>
          <p:cNvSpPr>
            <a:spLocks noGrp="1"/>
          </p:cNvSpPr>
          <p:nvPr>
            <p:ph type="sldNum" sz="quarter" idx="12"/>
          </p:nvPr>
        </p:nvSpPr>
        <p:spPr/>
        <p:txBody>
          <a:bodyPr/>
          <a:lstStyle/>
          <a:p>
            <a:fld id="{41389F6C-A434-4945-B3B0-36D25497384F}"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0FA44A-C1CD-452F-A6CA-8EC2C26E0BDC}" type="datetime1">
              <a:rPr lang="zh-CN" altLang="en-US" smtClean="0"/>
              <a:t>2025/6/2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Sino-Japan Trade Report May 2025</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389F6C-A434-4945-B3B0-36D25497384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772816"/>
            <a:ext cx="9144000" cy="2123658"/>
          </a:xfrm>
          <a:prstGeom prst="rect">
            <a:avLst/>
          </a:prstGeom>
          <a:noFill/>
        </p:spPr>
        <p:txBody>
          <a:bodyPr wrap="square" rtlCol="0">
            <a:spAutoFit/>
          </a:bodyPr>
          <a:lstStyle/>
          <a:p>
            <a:pPr algn="ctr"/>
            <a:endParaRPr lang="en-US" altLang="ja-JP" sz="3600" b="1" dirty="0"/>
          </a:p>
          <a:p>
            <a:pPr algn="ctr"/>
            <a:r>
              <a:rPr lang="en-US" altLang="ja-JP" sz="3200" b="1" dirty="0"/>
              <a:t>Sino-Japan Trade </a:t>
            </a:r>
            <a:r>
              <a:rPr lang="en-US" altLang="zh-CN" sz="3200" b="1" dirty="0"/>
              <a:t>Report</a:t>
            </a:r>
            <a:endParaRPr lang="en-US" altLang="ja-JP" sz="3200" b="1" dirty="0"/>
          </a:p>
          <a:p>
            <a:pPr algn="ctr"/>
            <a:r>
              <a:rPr lang="en-US" altLang="zh-CN" sz="3200" b="1" dirty="0"/>
              <a:t>May</a:t>
            </a:r>
            <a:r>
              <a:rPr lang="en-US" altLang="ja-JP" sz="3200" b="1" dirty="0"/>
              <a:t> 2025</a:t>
            </a:r>
          </a:p>
          <a:p>
            <a:pPr algn="ctr"/>
            <a:endParaRPr lang="en-US" altLang="ja-JP" sz="3200" b="1" dirty="0"/>
          </a:p>
        </p:txBody>
      </p:sp>
      <p:sp>
        <p:nvSpPr>
          <p:cNvPr id="7" name="TextBox 5">
            <a:extLst>
              <a:ext uri="{FF2B5EF4-FFF2-40B4-BE49-F238E27FC236}">
                <a16:creationId xmlns:a16="http://schemas.microsoft.com/office/drawing/2014/main" id="{3595BD3A-9B9C-4292-BE8B-FEE71D0B9EF1}"/>
              </a:ext>
            </a:extLst>
          </p:cNvPr>
          <p:cNvSpPr txBox="1"/>
          <p:nvPr/>
        </p:nvSpPr>
        <p:spPr>
          <a:xfrm>
            <a:off x="-4650" y="5960334"/>
            <a:ext cx="9144000" cy="369332"/>
          </a:xfrm>
          <a:prstGeom prst="rect">
            <a:avLst/>
          </a:prstGeom>
          <a:noFill/>
        </p:spPr>
        <p:txBody>
          <a:bodyPr wrap="square" rtlCol="0">
            <a:spAutoFit/>
          </a:bodyPr>
          <a:lstStyle/>
          <a:p>
            <a:pPr algn="ctr"/>
            <a:r>
              <a:rPr lang="en-US" altLang="zh-CN" b="1" dirty="0"/>
              <a:t>Released on June 1</a:t>
            </a:r>
            <a:r>
              <a:rPr lang="en-US" altLang="zh-CN" b="1" baseline="30000" dirty="0"/>
              <a:t>st</a:t>
            </a:r>
            <a:r>
              <a:rPr lang="en-US" altLang="zh-CN" b="1" dirty="0"/>
              <a:t>.,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341D96-16F9-DE75-9CD0-342120BC5167}"/>
            </a:ext>
          </a:extLst>
        </p:cNvPr>
        <p:cNvGrpSpPr/>
        <p:nvPr/>
      </p:nvGrpSpPr>
      <p:grpSpPr>
        <a:xfrm>
          <a:off x="0" y="0"/>
          <a:ext cx="0" cy="0"/>
          <a:chOff x="0" y="0"/>
          <a:chExt cx="0" cy="0"/>
        </a:xfrm>
      </p:grpSpPr>
      <p:graphicFrame>
        <p:nvGraphicFramePr>
          <p:cNvPr id="4" name="图表 3">
            <a:extLst>
              <a:ext uri="{FF2B5EF4-FFF2-40B4-BE49-F238E27FC236}">
                <a16:creationId xmlns:a16="http://schemas.microsoft.com/office/drawing/2014/main" id="{1F2DCBD9-1B97-85C9-AF50-6309C2DD70C1}"/>
              </a:ext>
            </a:extLst>
          </p:cNvPr>
          <p:cNvGraphicFramePr>
            <a:graphicFrameLocks/>
          </p:cNvGraphicFramePr>
          <p:nvPr>
            <p:extLst>
              <p:ext uri="{D42A27DB-BD31-4B8C-83A1-F6EECF244321}">
                <p14:modId xmlns:p14="http://schemas.microsoft.com/office/powerpoint/2010/main" val="866687492"/>
              </p:ext>
            </p:extLst>
          </p:nvPr>
        </p:nvGraphicFramePr>
        <p:xfrm>
          <a:off x="666375" y="4967598"/>
          <a:ext cx="7828743" cy="14565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图表 16">
            <a:extLst>
              <a:ext uri="{FF2B5EF4-FFF2-40B4-BE49-F238E27FC236}">
                <a16:creationId xmlns:a16="http://schemas.microsoft.com/office/drawing/2014/main" id="{1D2BD491-5C12-0C25-D061-FAD3D4CA0202}"/>
              </a:ext>
            </a:extLst>
          </p:cNvPr>
          <p:cNvGraphicFramePr>
            <a:graphicFrameLocks/>
          </p:cNvGraphicFramePr>
          <p:nvPr>
            <p:extLst>
              <p:ext uri="{D42A27DB-BD31-4B8C-83A1-F6EECF244321}">
                <p14:modId xmlns:p14="http://schemas.microsoft.com/office/powerpoint/2010/main" val="2455927416"/>
              </p:ext>
            </p:extLst>
          </p:nvPr>
        </p:nvGraphicFramePr>
        <p:xfrm>
          <a:off x="648881" y="2379661"/>
          <a:ext cx="7892309" cy="142132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表 1">
            <a:extLst>
              <a:ext uri="{FF2B5EF4-FFF2-40B4-BE49-F238E27FC236}">
                <a16:creationId xmlns:a16="http://schemas.microsoft.com/office/drawing/2014/main" id="{187EC6FE-1ADD-8A59-BDC4-9AD7D9597D69}"/>
              </a:ext>
            </a:extLst>
          </p:cNvPr>
          <p:cNvGraphicFramePr>
            <a:graphicFrameLocks noGrp="1"/>
          </p:cNvGraphicFramePr>
          <p:nvPr>
            <p:extLst>
              <p:ext uri="{D42A27DB-BD31-4B8C-83A1-F6EECF244321}">
                <p14:modId xmlns:p14="http://schemas.microsoft.com/office/powerpoint/2010/main" val="3255434995"/>
              </p:ext>
            </p:extLst>
          </p:nvPr>
        </p:nvGraphicFramePr>
        <p:xfrm>
          <a:off x="648881" y="1503875"/>
          <a:ext cx="7892309" cy="589670"/>
        </p:xfrm>
        <a:graphic>
          <a:graphicData uri="http://schemas.openxmlformats.org/drawingml/2006/table">
            <a:tbl>
              <a:tblPr firstRow="1" firstCol="1" bandRow="1">
                <a:tableStyleId>{5940675A-B579-460E-94D1-54222C63F5DA}</a:tableStyleId>
              </a:tblPr>
              <a:tblGrid>
                <a:gridCol w="1283669">
                  <a:extLst>
                    <a:ext uri="{9D8B030D-6E8A-4147-A177-3AD203B41FA5}">
                      <a16:colId xmlns:a16="http://schemas.microsoft.com/office/drawing/2014/main" val="3872359520"/>
                    </a:ext>
                  </a:extLst>
                </a:gridCol>
                <a:gridCol w="550720">
                  <a:extLst>
                    <a:ext uri="{9D8B030D-6E8A-4147-A177-3AD203B41FA5}">
                      <a16:colId xmlns:a16="http://schemas.microsoft.com/office/drawing/2014/main" val="172775697"/>
                    </a:ext>
                  </a:extLst>
                </a:gridCol>
                <a:gridCol w="550720">
                  <a:extLst>
                    <a:ext uri="{9D8B030D-6E8A-4147-A177-3AD203B41FA5}">
                      <a16:colId xmlns:a16="http://schemas.microsoft.com/office/drawing/2014/main" val="550594908"/>
                    </a:ext>
                  </a:extLst>
                </a:gridCol>
                <a:gridCol w="550720">
                  <a:extLst>
                    <a:ext uri="{9D8B030D-6E8A-4147-A177-3AD203B41FA5}">
                      <a16:colId xmlns:a16="http://schemas.microsoft.com/office/drawing/2014/main" val="775730676"/>
                    </a:ext>
                  </a:extLst>
                </a:gridCol>
                <a:gridCol w="550720">
                  <a:extLst>
                    <a:ext uri="{9D8B030D-6E8A-4147-A177-3AD203B41FA5}">
                      <a16:colId xmlns:a16="http://schemas.microsoft.com/office/drawing/2014/main" val="3827898450"/>
                    </a:ext>
                  </a:extLst>
                </a:gridCol>
                <a:gridCol w="550720">
                  <a:extLst>
                    <a:ext uri="{9D8B030D-6E8A-4147-A177-3AD203B41FA5}">
                      <a16:colId xmlns:a16="http://schemas.microsoft.com/office/drawing/2014/main" val="3499979663"/>
                    </a:ext>
                  </a:extLst>
                </a:gridCol>
                <a:gridCol w="550720">
                  <a:extLst>
                    <a:ext uri="{9D8B030D-6E8A-4147-A177-3AD203B41FA5}">
                      <a16:colId xmlns:a16="http://schemas.microsoft.com/office/drawing/2014/main" val="3460573615"/>
                    </a:ext>
                  </a:extLst>
                </a:gridCol>
                <a:gridCol w="550720">
                  <a:extLst>
                    <a:ext uri="{9D8B030D-6E8A-4147-A177-3AD203B41FA5}">
                      <a16:colId xmlns:a16="http://schemas.microsoft.com/office/drawing/2014/main" val="2269402134"/>
                    </a:ext>
                  </a:extLst>
                </a:gridCol>
                <a:gridCol w="550720">
                  <a:extLst>
                    <a:ext uri="{9D8B030D-6E8A-4147-A177-3AD203B41FA5}">
                      <a16:colId xmlns:a16="http://schemas.microsoft.com/office/drawing/2014/main" val="3982078750"/>
                    </a:ext>
                  </a:extLst>
                </a:gridCol>
                <a:gridCol w="550720">
                  <a:extLst>
                    <a:ext uri="{9D8B030D-6E8A-4147-A177-3AD203B41FA5}">
                      <a16:colId xmlns:a16="http://schemas.microsoft.com/office/drawing/2014/main" val="3461087868"/>
                    </a:ext>
                  </a:extLst>
                </a:gridCol>
                <a:gridCol w="550720">
                  <a:extLst>
                    <a:ext uri="{9D8B030D-6E8A-4147-A177-3AD203B41FA5}">
                      <a16:colId xmlns:a16="http://schemas.microsoft.com/office/drawing/2014/main" val="4261796353"/>
                    </a:ext>
                  </a:extLst>
                </a:gridCol>
                <a:gridCol w="550720">
                  <a:extLst>
                    <a:ext uri="{9D8B030D-6E8A-4147-A177-3AD203B41FA5}">
                      <a16:colId xmlns:a16="http://schemas.microsoft.com/office/drawing/2014/main" val="162629661"/>
                    </a:ext>
                  </a:extLst>
                </a:gridCol>
                <a:gridCol w="550720">
                  <a:extLst>
                    <a:ext uri="{9D8B030D-6E8A-4147-A177-3AD203B41FA5}">
                      <a16:colId xmlns:a16="http://schemas.microsoft.com/office/drawing/2014/main" val="2061832251"/>
                    </a:ext>
                  </a:extLst>
                </a:gridCol>
              </a:tblGrid>
              <a:tr h="147484">
                <a:tc>
                  <a:txBody>
                    <a:bodyPr/>
                    <a:lstStyle/>
                    <a:p>
                      <a:pPr algn="ctr"/>
                      <a:r>
                        <a:rPr lang="en-US" sz="1000" b="1" kern="100" dirty="0">
                          <a:solidFill>
                            <a:schemeClr val="tx1"/>
                          </a:solidFill>
                          <a:effectLst/>
                        </a:rPr>
                        <a:t>Indicator</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r>
                        <a:rPr lang="en-US" altLang="ja-JP" sz="1000" b="1" kern="100" dirty="0">
                          <a:solidFill>
                            <a:schemeClr val="tx1"/>
                          </a:solidFill>
                          <a:effectLst/>
                          <a:latin typeface="+mn-lt"/>
                          <a:ea typeface="+mn-ea"/>
                          <a:cs typeface="+mn-cs"/>
                        </a:rPr>
                        <a:t>2</a:t>
                      </a:r>
                      <a:r>
                        <a:rPr lang="en-US" altLang="zh-CN" sz="1000" b="1" kern="100" dirty="0">
                          <a:solidFill>
                            <a:schemeClr val="tx1"/>
                          </a:solidFill>
                          <a:effectLst/>
                          <a:latin typeface="+mn-lt"/>
                          <a:ea typeface="+mn-ea"/>
                          <a:cs typeface="+mn-cs"/>
                        </a:rPr>
                        <a:t>Q 2022</a:t>
                      </a:r>
                    </a:p>
                  </a:txBody>
                  <a:tcPr marL="68580" marR="68580" marT="0" marB="0"/>
                </a:tc>
                <a:tc>
                  <a:txBody>
                    <a:bodyPr/>
                    <a:lstStyle/>
                    <a:p>
                      <a:pPr marL="0" algn="ctr" defTabSz="914400" rtl="0" eaLnBrk="1" latinLnBrk="0" hangingPunct="1"/>
                      <a:r>
                        <a:rPr lang="en-US" altLang="ja-JP" sz="1000" b="1" kern="100" dirty="0">
                          <a:solidFill>
                            <a:schemeClr val="tx1"/>
                          </a:solidFill>
                          <a:effectLst/>
                          <a:latin typeface="+mn-lt"/>
                          <a:ea typeface="+mn-ea"/>
                          <a:cs typeface="+mn-cs"/>
                        </a:rPr>
                        <a:t>3Q 2022</a:t>
                      </a:r>
                      <a:endParaRPr lang="ja-JP" altLang="en-US" sz="1000" b="1" kern="1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r>
                        <a:rPr lang="en-US" altLang="ja-JP" sz="1000" b="1" kern="100" dirty="0">
                          <a:solidFill>
                            <a:schemeClr val="tx1"/>
                          </a:solidFill>
                          <a:effectLst/>
                          <a:latin typeface="+mn-lt"/>
                          <a:ea typeface="+mn-ea"/>
                          <a:cs typeface="+mn-cs"/>
                        </a:rPr>
                        <a:t>4Q 2022</a:t>
                      </a:r>
                      <a:endParaRPr lang="ja-JP" altLang="en-US" sz="1000" b="1" kern="1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r>
                        <a:rPr lang="en-US" altLang="ja-JP" sz="1000" b="1" kern="100" dirty="0">
                          <a:solidFill>
                            <a:schemeClr val="tx1"/>
                          </a:solidFill>
                          <a:effectLst/>
                          <a:latin typeface="+mn-lt"/>
                          <a:ea typeface="+mn-ea"/>
                          <a:cs typeface="+mn-cs"/>
                        </a:rPr>
                        <a:t>1</a:t>
                      </a:r>
                      <a:r>
                        <a:rPr lang="en-US" altLang="zh-CN" sz="1000" b="1" kern="100" dirty="0">
                          <a:solidFill>
                            <a:schemeClr val="tx1"/>
                          </a:solidFill>
                          <a:effectLst/>
                          <a:latin typeface="+mn-lt"/>
                          <a:ea typeface="+mn-ea"/>
                          <a:cs typeface="+mn-cs"/>
                        </a:rPr>
                        <a:t>Q 2023</a:t>
                      </a:r>
                      <a:endParaRPr lang="ja-JP" altLang="en-US" sz="1000" b="1" kern="1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r>
                        <a:rPr lang="en-US" altLang="ja-JP" sz="1000" b="1" kern="100" dirty="0">
                          <a:solidFill>
                            <a:schemeClr val="tx1"/>
                          </a:solidFill>
                          <a:effectLst/>
                          <a:latin typeface="+mn-lt"/>
                          <a:ea typeface="+mn-ea"/>
                          <a:cs typeface="+mn-cs"/>
                        </a:rPr>
                        <a:t>2</a:t>
                      </a:r>
                      <a:r>
                        <a:rPr lang="en-US" altLang="zh-CN" sz="1000" b="1" kern="100" dirty="0">
                          <a:solidFill>
                            <a:schemeClr val="tx1"/>
                          </a:solidFill>
                          <a:effectLst/>
                          <a:latin typeface="+mn-lt"/>
                          <a:ea typeface="+mn-ea"/>
                          <a:cs typeface="+mn-cs"/>
                        </a:rPr>
                        <a:t>Q 2023</a:t>
                      </a:r>
                      <a:endParaRPr lang="ja-JP" altLang="en-US" sz="1000" b="1" kern="1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r>
                        <a:rPr lang="en-US" sz="1000" b="1" kern="100" dirty="0">
                          <a:solidFill>
                            <a:schemeClr val="tx1"/>
                          </a:solidFill>
                          <a:effectLst/>
                          <a:latin typeface="+mn-lt"/>
                          <a:ea typeface="+mn-ea"/>
                          <a:cs typeface="+mn-cs"/>
                        </a:rPr>
                        <a:t>3Q 2023</a:t>
                      </a:r>
                      <a:endParaRPr lang="ja-JP" altLang="en-US" sz="1000" b="1" kern="100" dirty="0">
                        <a:solidFill>
                          <a:schemeClr val="tx1"/>
                        </a:solidFill>
                        <a:effectLst/>
                        <a:latin typeface="+mn-lt"/>
                        <a:ea typeface="+mn-ea"/>
                        <a:cs typeface="+mn-cs"/>
                      </a:endParaRPr>
                    </a:p>
                  </a:txBody>
                  <a:tcPr marL="68580" marR="68580" marT="0" marB="0"/>
                </a:tc>
                <a:tc>
                  <a:txBody>
                    <a:bodyPr/>
                    <a:lstStyle/>
                    <a:p>
                      <a:pPr algn="ctr"/>
                      <a:r>
                        <a:rPr lang="en-US" sz="1000" b="1" kern="100" dirty="0">
                          <a:solidFill>
                            <a:schemeClr val="tx1"/>
                          </a:solidFill>
                          <a:effectLst/>
                        </a:rPr>
                        <a:t>4Q 2023</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gn="ctr"/>
                      <a:r>
                        <a:rPr lang="en-US" sz="1000" b="1" kern="100" dirty="0">
                          <a:solidFill>
                            <a:schemeClr val="tx1"/>
                          </a:solidFill>
                          <a:effectLst/>
                        </a:rPr>
                        <a:t>1Q 2024</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gn="ctr"/>
                      <a:r>
                        <a:rPr lang="en-US" sz="1000" b="1" kern="100" dirty="0">
                          <a:solidFill>
                            <a:schemeClr val="tx1"/>
                          </a:solidFill>
                          <a:effectLst/>
                        </a:rPr>
                        <a:t>2Q 2024</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gn="ctr"/>
                      <a:r>
                        <a:rPr lang="en-US" sz="1000" b="1" kern="100" dirty="0">
                          <a:solidFill>
                            <a:schemeClr val="tx1"/>
                          </a:solidFill>
                          <a:effectLst/>
                        </a:rPr>
                        <a:t>3Q 2024</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gn="ctr"/>
                      <a:r>
                        <a:rPr lang="en-US" sz="1000" b="1" kern="100" dirty="0">
                          <a:solidFill>
                            <a:schemeClr val="tx1"/>
                          </a:solidFill>
                          <a:effectLst/>
                        </a:rPr>
                        <a:t>4Q 2024</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gn="ctr"/>
                      <a:r>
                        <a:rPr lang="en-US" sz="1000" b="1" kern="100" dirty="0">
                          <a:solidFill>
                            <a:schemeClr val="tx1"/>
                          </a:solidFill>
                          <a:effectLst/>
                        </a:rPr>
                        <a:t>1Q 2025</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076465783"/>
                  </a:ext>
                </a:extLst>
              </a:tr>
              <a:tr h="284870">
                <a:tc>
                  <a:txBody>
                    <a:bodyPr/>
                    <a:lstStyle/>
                    <a:p>
                      <a:pPr algn="ctr"/>
                      <a:r>
                        <a:rPr lang="en-US" sz="900" b="1" kern="100" dirty="0">
                          <a:solidFill>
                            <a:schemeClr val="tx1"/>
                          </a:solidFill>
                          <a:effectLst/>
                        </a:rPr>
                        <a:t>China G</a:t>
                      </a:r>
                      <a:r>
                        <a:rPr lang="en-US" altLang="zh-CN" sz="900" b="1" kern="100" dirty="0">
                          <a:solidFill>
                            <a:schemeClr val="tx1"/>
                          </a:solidFill>
                          <a:effectLst/>
                        </a:rPr>
                        <a:t>DP Growth Rate (%)</a:t>
                      </a:r>
                      <a:endParaRPr lang="ja-JP" sz="9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nchor="ctr"/>
                </a:tc>
                <a:tc>
                  <a:txBody>
                    <a:bodyPr/>
                    <a:lstStyle/>
                    <a:p>
                      <a:pPr algn="ctr" fontAlgn="ctr"/>
                      <a:r>
                        <a:rPr lang="en-US" altLang="zh-CN" sz="1000" b="1" i="0" u="none" strike="noStrike">
                          <a:effectLst/>
                          <a:latin typeface="Calibri" panose="020F0502020204030204" pitchFamily="34" charset="0"/>
                        </a:rPr>
                        <a:t>0.8 </a:t>
                      </a:r>
                    </a:p>
                  </a:txBody>
                  <a:tcPr marL="6350" marR="6350" marT="6350" marB="0" anchor="ctr"/>
                </a:tc>
                <a:tc>
                  <a:txBody>
                    <a:bodyPr/>
                    <a:lstStyle/>
                    <a:p>
                      <a:pPr algn="ctr" fontAlgn="ctr"/>
                      <a:r>
                        <a:rPr lang="en-US" altLang="zh-CN" sz="1000" b="1" i="0" u="none" strike="noStrike">
                          <a:effectLst/>
                          <a:latin typeface="Calibri" panose="020F0502020204030204" pitchFamily="34" charset="0"/>
                        </a:rPr>
                        <a:t>4.0 </a:t>
                      </a:r>
                    </a:p>
                  </a:txBody>
                  <a:tcPr marL="6350" marR="6350" marT="6350" marB="0" anchor="ctr"/>
                </a:tc>
                <a:tc>
                  <a:txBody>
                    <a:bodyPr/>
                    <a:lstStyle/>
                    <a:p>
                      <a:pPr algn="ctr" fontAlgn="ctr"/>
                      <a:r>
                        <a:rPr lang="en-US" altLang="zh-CN" sz="1000" b="1" i="0" u="none" strike="noStrike">
                          <a:effectLst/>
                          <a:latin typeface="Calibri" panose="020F0502020204030204" pitchFamily="34" charset="0"/>
                        </a:rPr>
                        <a:t>3.0 </a:t>
                      </a:r>
                    </a:p>
                  </a:txBody>
                  <a:tcPr marL="6350" marR="6350" marT="6350" marB="0" anchor="ctr"/>
                </a:tc>
                <a:tc>
                  <a:txBody>
                    <a:bodyPr/>
                    <a:lstStyle/>
                    <a:p>
                      <a:pPr algn="ctr" fontAlgn="ctr"/>
                      <a:r>
                        <a:rPr lang="en-US" altLang="zh-CN" sz="1000" b="1" i="0" u="none" strike="noStrike">
                          <a:effectLst/>
                          <a:latin typeface="Calibri" panose="020F0502020204030204" pitchFamily="34" charset="0"/>
                        </a:rPr>
                        <a:t>4.7 </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6.5 </a:t>
                      </a:r>
                    </a:p>
                  </a:txBody>
                  <a:tcPr marL="6350" marR="6350" marT="6350" marB="0" anchor="ctr"/>
                </a:tc>
                <a:tc>
                  <a:txBody>
                    <a:bodyPr/>
                    <a:lstStyle/>
                    <a:p>
                      <a:pPr algn="ctr" fontAlgn="ctr"/>
                      <a:r>
                        <a:rPr lang="en-US" altLang="zh-CN" sz="1000" b="1" i="0" u="none" strike="noStrike">
                          <a:effectLst/>
                          <a:latin typeface="Calibri" panose="020F0502020204030204" pitchFamily="34" charset="0"/>
                        </a:rPr>
                        <a:t>5.0 </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5.3 </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5.3 </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4.7 </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4.6 </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5.4 </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5.4 </a:t>
                      </a:r>
                    </a:p>
                  </a:txBody>
                  <a:tcPr marL="6350" marR="6350" marT="6350" marB="0" anchor="ctr"/>
                </a:tc>
                <a:extLst>
                  <a:ext uri="{0D108BD9-81ED-4DB2-BD59-A6C34878D82A}">
                    <a16:rowId xmlns:a16="http://schemas.microsoft.com/office/drawing/2014/main" val="1038757806"/>
                  </a:ext>
                </a:extLst>
              </a:tr>
            </a:tbl>
          </a:graphicData>
        </a:graphic>
      </p:graphicFrame>
      <p:sp>
        <p:nvSpPr>
          <p:cNvPr id="3" name="Rectangle 1">
            <a:extLst>
              <a:ext uri="{FF2B5EF4-FFF2-40B4-BE49-F238E27FC236}">
                <a16:creationId xmlns:a16="http://schemas.microsoft.com/office/drawing/2014/main" id="{F6CB64B0-BD76-4D66-79B3-0BCB83A4E068}"/>
              </a:ext>
            </a:extLst>
          </p:cNvPr>
          <p:cNvSpPr>
            <a:spLocks noChangeArrowheads="1"/>
          </p:cNvSpPr>
          <p:nvPr/>
        </p:nvSpPr>
        <p:spPr bwMode="auto">
          <a:xfrm>
            <a:off x="602810" y="2093545"/>
            <a:ext cx="433965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a:ln>
                  <a:noFill/>
                </a:ln>
                <a:solidFill>
                  <a:schemeClr val="tx1"/>
                </a:solidFill>
                <a:effectLst/>
                <a:ea typeface="DengXian" panose="02010600030101010101" pitchFamily="2" charset="-122"/>
                <a:cs typeface="Times New Roman" panose="02020603050405020304" pitchFamily="18" charset="0"/>
              </a:rPr>
              <a:t>Data Source</a:t>
            </a:r>
            <a:r>
              <a:rPr lang="en-US" altLang="zh-CN" sz="1000" dirty="0">
                <a:ea typeface="DengXian" panose="02010600030101010101" pitchFamily="2" charset="-122"/>
                <a:cs typeface="Times New Roman" panose="02020603050405020304" pitchFamily="18" charset="0"/>
              </a:rPr>
              <a:t>:</a:t>
            </a:r>
            <a:r>
              <a:rPr lang="zh-CN" altLang="en-US" sz="1000" dirty="0">
                <a:ea typeface="DengXian" panose="02010600030101010101" pitchFamily="2" charset="-122"/>
                <a:cs typeface="Times New Roman" panose="02020603050405020304" pitchFamily="18" charset="0"/>
              </a:rPr>
              <a:t> </a:t>
            </a:r>
            <a:r>
              <a:rPr kumimoji="0" lang="en-US" altLang="zh-CN" sz="1000" b="0" i="0" u="none" strike="noStrike" cap="none" normalizeH="0" baseline="0" dirty="0">
                <a:ln>
                  <a:noFill/>
                </a:ln>
                <a:solidFill>
                  <a:schemeClr val="tx1"/>
                </a:solidFill>
                <a:effectLst/>
                <a:ea typeface="DengXian" panose="02010600030101010101" pitchFamily="2" charset="-122"/>
                <a:cs typeface="Times New Roman" panose="02020603050405020304" pitchFamily="18" charset="0"/>
              </a:rPr>
              <a:t>National Bureau of Statistics (</a:t>
            </a:r>
            <a:r>
              <a:rPr lang="en-US" altLang="zh-CN" sz="1000" dirty="0">
                <a:ea typeface="DengXian" panose="02010600030101010101" pitchFamily="2" charset="-122"/>
                <a:cs typeface="Times New Roman" panose="02020603050405020304" pitchFamily="18" charset="0"/>
              </a:rPr>
              <a:t>Growth Rate with year-on-year basis</a:t>
            </a:r>
            <a:r>
              <a:rPr kumimoji="0" lang="en-US" altLang="zh-CN" sz="1000" b="0" i="0" u="none" strike="noStrike" cap="none" normalizeH="0" baseline="0" dirty="0">
                <a:ln>
                  <a:noFill/>
                </a:ln>
                <a:solidFill>
                  <a:schemeClr val="tx1"/>
                </a:solidFill>
                <a:effectLst/>
                <a:ea typeface="DengXian" panose="02010600030101010101" pitchFamily="2" charset="-122"/>
                <a:cs typeface="Times New Roman" panose="02020603050405020304" pitchFamily="18" charset="0"/>
              </a:rPr>
              <a:t>)</a:t>
            </a:r>
            <a:endParaRPr kumimoji="0" lang="en-US" altLang="zh-CN" sz="1000" b="0" i="0" u="none" strike="noStrike" cap="none" normalizeH="0" baseline="0" dirty="0">
              <a:ln>
                <a:noFill/>
              </a:ln>
              <a:solidFill>
                <a:schemeClr val="tx1"/>
              </a:solidFill>
              <a:effectLst/>
            </a:endParaRPr>
          </a:p>
        </p:txBody>
      </p:sp>
      <p:sp>
        <p:nvSpPr>
          <p:cNvPr id="8" name="TextBox 8">
            <a:extLst>
              <a:ext uri="{FF2B5EF4-FFF2-40B4-BE49-F238E27FC236}">
                <a16:creationId xmlns:a16="http://schemas.microsoft.com/office/drawing/2014/main" id="{6473AF63-F27F-6A17-A65C-B4E732DC11BC}"/>
              </a:ext>
            </a:extLst>
          </p:cNvPr>
          <p:cNvSpPr txBox="1"/>
          <p:nvPr/>
        </p:nvSpPr>
        <p:spPr>
          <a:xfrm>
            <a:off x="614193" y="574430"/>
            <a:ext cx="5688632" cy="461665"/>
          </a:xfrm>
          <a:prstGeom prst="rect">
            <a:avLst/>
          </a:prstGeom>
          <a:noFill/>
        </p:spPr>
        <p:txBody>
          <a:bodyPr wrap="square" rtlCol="0">
            <a:spAutoFit/>
          </a:bodyPr>
          <a:lstStyle/>
          <a:p>
            <a:r>
              <a:rPr lang="en-US" altLang="zh-CN" sz="2400" b="1" dirty="0">
                <a:solidFill>
                  <a:srgbClr val="FF0000"/>
                </a:solidFill>
              </a:rPr>
              <a:t>2. Appendix   </a:t>
            </a:r>
          </a:p>
        </p:txBody>
      </p:sp>
      <p:sp>
        <p:nvSpPr>
          <p:cNvPr id="10" name="TextBox 9">
            <a:extLst>
              <a:ext uri="{FF2B5EF4-FFF2-40B4-BE49-F238E27FC236}">
                <a16:creationId xmlns:a16="http://schemas.microsoft.com/office/drawing/2014/main" id="{5E1BEAF2-6CFA-17BE-068C-5596ADFD050A}"/>
              </a:ext>
            </a:extLst>
          </p:cNvPr>
          <p:cNvSpPr txBox="1"/>
          <p:nvPr/>
        </p:nvSpPr>
        <p:spPr>
          <a:xfrm>
            <a:off x="606644" y="1100708"/>
            <a:ext cx="7918247" cy="338554"/>
          </a:xfrm>
          <a:prstGeom prst="rect">
            <a:avLst/>
          </a:prstGeom>
          <a:noFill/>
        </p:spPr>
        <p:txBody>
          <a:bodyPr wrap="square" rtlCol="0">
            <a:spAutoFit/>
          </a:bodyPr>
          <a:lstStyle/>
          <a:p>
            <a:pPr algn="just"/>
            <a:r>
              <a:rPr lang="en-US" altLang="ja-JP" sz="1600" b="1" dirty="0"/>
              <a:t>2.1 GDP Statistics</a:t>
            </a:r>
          </a:p>
        </p:txBody>
      </p:sp>
      <p:cxnSp>
        <p:nvCxnSpPr>
          <p:cNvPr id="11" name="直接连接符 10">
            <a:extLst>
              <a:ext uri="{FF2B5EF4-FFF2-40B4-BE49-F238E27FC236}">
                <a16:creationId xmlns:a16="http://schemas.microsoft.com/office/drawing/2014/main" id="{D2456EE2-B253-8215-AD30-0DBCD9FF4038}"/>
              </a:ext>
            </a:extLst>
          </p:cNvPr>
          <p:cNvCxnSpPr>
            <a:cxnSpLocks/>
          </p:cNvCxnSpPr>
          <p:nvPr/>
        </p:nvCxnSpPr>
        <p:spPr>
          <a:xfrm>
            <a:off x="614193" y="6533502"/>
            <a:ext cx="7918247" cy="73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 name="表 1">
            <a:extLst>
              <a:ext uri="{FF2B5EF4-FFF2-40B4-BE49-F238E27FC236}">
                <a16:creationId xmlns:a16="http://schemas.microsoft.com/office/drawing/2014/main" id="{9D43690B-E18E-19F5-DF66-CCF8B3D4DA87}"/>
              </a:ext>
            </a:extLst>
          </p:cNvPr>
          <p:cNvGraphicFramePr>
            <a:graphicFrameLocks noGrp="1"/>
          </p:cNvGraphicFramePr>
          <p:nvPr>
            <p:extLst>
              <p:ext uri="{D42A27DB-BD31-4B8C-83A1-F6EECF244321}">
                <p14:modId xmlns:p14="http://schemas.microsoft.com/office/powerpoint/2010/main" val="1544021542"/>
              </p:ext>
            </p:extLst>
          </p:nvPr>
        </p:nvGraphicFramePr>
        <p:xfrm>
          <a:off x="640131" y="4087098"/>
          <a:ext cx="7892309" cy="589670"/>
        </p:xfrm>
        <a:graphic>
          <a:graphicData uri="http://schemas.openxmlformats.org/drawingml/2006/table">
            <a:tbl>
              <a:tblPr firstRow="1" firstCol="1" bandRow="1">
                <a:tableStyleId>{5940675A-B579-460E-94D1-54222C63F5DA}</a:tableStyleId>
              </a:tblPr>
              <a:tblGrid>
                <a:gridCol w="1283669">
                  <a:extLst>
                    <a:ext uri="{9D8B030D-6E8A-4147-A177-3AD203B41FA5}">
                      <a16:colId xmlns:a16="http://schemas.microsoft.com/office/drawing/2014/main" val="3872359520"/>
                    </a:ext>
                  </a:extLst>
                </a:gridCol>
                <a:gridCol w="550720">
                  <a:extLst>
                    <a:ext uri="{9D8B030D-6E8A-4147-A177-3AD203B41FA5}">
                      <a16:colId xmlns:a16="http://schemas.microsoft.com/office/drawing/2014/main" val="172775697"/>
                    </a:ext>
                  </a:extLst>
                </a:gridCol>
                <a:gridCol w="550720">
                  <a:extLst>
                    <a:ext uri="{9D8B030D-6E8A-4147-A177-3AD203B41FA5}">
                      <a16:colId xmlns:a16="http://schemas.microsoft.com/office/drawing/2014/main" val="550594908"/>
                    </a:ext>
                  </a:extLst>
                </a:gridCol>
                <a:gridCol w="550720">
                  <a:extLst>
                    <a:ext uri="{9D8B030D-6E8A-4147-A177-3AD203B41FA5}">
                      <a16:colId xmlns:a16="http://schemas.microsoft.com/office/drawing/2014/main" val="775730676"/>
                    </a:ext>
                  </a:extLst>
                </a:gridCol>
                <a:gridCol w="550720">
                  <a:extLst>
                    <a:ext uri="{9D8B030D-6E8A-4147-A177-3AD203B41FA5}">
                      <a16:colId xmlns:a16="http://schemas.microsoft.com/office/drawing/2014/main" val="3827898450"/>
                    </a:ext>
                  </a:extLst>
                </a:gridCol>
                <a:gridCol w="550720">
                  <a:extLst>
                    <a:ext uri="{9D8B030D-6E8A-4147-A177-3AD203B41FA5}">
                      <a16:colId xmlns:a16="http://schemas.microsoft.com/office/drawing/2014/main" val="3499979663"/>
                    </a:ext>
                  </a:extLst>
                </a:gridCol>
                <a:gridCol w="550720">
                  <a:extLst>
                    <a:ext uri="{9D8B030D-6E8A-4147-A177-3AD203B41FA5}">
                      <a16:colId xmlns:a16="http://schemas.microsoft.com/office/drawing/2014/main" val="3460573615"/>
                    </a:ext>
                  </a:extLst>
                </a:gridCol>
                <a:gridCol w="550720">
                  <a:extLst>
                    <a:ext uri="{9D8B030D-6E8A-4147-A177-3AD203B41FA5}">
                      <a16:colId xmlns:a16="http://schemas.microsoft.com/office/drawing/2014/main" val="2269402134"/>
                    </a:ext>
                  </a:extLst>
                </a:gridCol>
                <a:gridCol w="550720">
                  <a:extLst>
                    <a:ext uri="{9D8B030D-6E8A-4147-A177-3AD203B41FA5}">
                      <a16:colId xmlns:a16="http://schemas.microsoft.com/office/drawing/2014/main" val="3982078750"/>
                    </a:ext>
                  </a:extLst>
                </a:gridCol>
                <a:gridCol w="550720">
                  <a:extLst>
                    <a:ext uri="{9D8B030D-6E8A-4147-A177-3AD203B41FA5}">
                      <a16:colId xmlns:a16="http://schemas.microsoft.com/office/drawing/2014/main" val="3461087868"/>
                    </a:ext>
                  </a:extLst>
                </a:gridCol>
                <a:gridCol w="550720">
                  <a:extLst>
                    <a:ext uri="{9D8B030D-6E8A-4147-A177-3AD203B41FA5}">
                      <a16:colId xmlns:a16="http://schemas.microsoft.com/office/drawing/2014/main" val="4261796353"/>
                    </a:ext>
                  </a:extLst>
                </a:gridCol>
                <a:gridCol w="550720">
                  <a:extLst>
                    <a:ext uri="{9D8B030D-6E8A-4147-A177-3AD203B41FA5}">
                      <a16:colId xmlns:a16="http://schemas.microsoft.com/office/drawing/2014/main" val="162629661"/>
                    </a:ext>
                  </a:extLst>
                </a:gridCol>
                <a:gridCol w="550720">
                  <a:extLst>
                    <a:ext uri="{9D8B030D-6E8A-4147-A177-3AD203B41FA5}">
                      <a16:colId xmlns:a16="http://schemas.microsoft.com/office/drawing/2014/main" val="2061832251"/>
                    </a:ext>
                  </a:extLst>
                </a:gridCol>
              </a:tblGrid>
              <a:tr h="147484">
                <a:tc>
                  <a:txBody>
                    <a:bodyPr/>
                    <a:lstStyle/>
                    <a:p>
                      <a:pPr algn="ctr"/>
                      <a:r>
                        <a:rPr lang="en-US" sz="1000" b="1" kern="100" dirty="0">
                          <a:solidFill>
                            <a:schemeClr val="tx1"/>
                          </a:solidFill>
                          <a:effectLst/>
                        </a:rPr>
                        <a:t>Indicator</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nchor="ctr"/>
                </a:tc>
                <a:tc>
                  <a:txBody>
                    <a:bodyPr/>
                    <a:lstStyle/>
                    <a:p>
                      <a:pPr marL="0" algn="ctr" defTabSz="914400" rtl="0" eaLnBrk="1" latinLnBrk="0" hangingPunct="1"/>
                      <a:r>
                        <a:rPr lang="en-US" altLang="ja-JP" sz="1000" b="1" kern="100" dirty="0">
                          <a:solidFill>
                            <a:schemeClr val="tx1"/>
                          </a:solidFill>
                          <a:effectLst/>
                          <a:latin typeface="+mn-lt"/>
                          <a:ea typeface="+mn-ea"/>
                          <a:cs typeface="+mn-cs"/>
                        </a:rPr>
                        <a:t>2</a:t>
                      </a:r>
                      <a:r>
                        <a:rPr lang="en-US" altLang="zh-CN" sz="1000" b="1" kern="100" dirty="0">
                          <a:solidFill>
                            <a:schemeClr val="tx1"/>
                          </a:solidFill>
                          <a:effectLst/>
                          <a:latin typeface="+mn-lt"/>
                          <a:ea typeface="+mn-ea"/>
                          <a:cs typeface="+mn-cs"/>
                        </a:rPr>
                        <a:t>Q 2022</a:t>
                      </a:r>
                    </a:p>
                  </a:txBody>
                  <a:tcPr marL="68580" marR="68580" marT="0" marB="0"/>
                </a:tc>
                <a:tc>
                  <a:txBody>
                    <a:bodyPr/>
                    <a:lstStyle/>
                    <a:p>
                      <a:pPr marL="0" algn="ctr" defTabSz="914400" rtl="0" eaLnBrk="1" latinLnBrk="0" hangingPunct="1"/>
                      <a:r>
                        <a:rPr lang="en-US" altLang="ja-JP" sz="1000" b="1" kern="100" dirty="0">
                          <a:solidFill>
                            <a:schemeClr val="tx1"/>
                          </a:solidFill>
                          <a:effectLst/>
                          <a:latin typeface="+mn-lt"/>
                          <a:ea typeface="+mn-ea"/>
                          <a:cs typeface="+mn-cs"/>
                        </a:rPr>
                        <a:t>3Q 2022</a:t>
                      </a:r>
                      <a:endParaRPr lang="ja-JP" altLang="en-US" sz="1000" b="1" kern="1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r>
                        <a:rPr lang="en-US" altLang="ja-JP" sz="1000" b="1" kern="100" dirty="0">
                          <a:solidFill>
                            <a:schemeClr val="tx1"/>
                          </a:solidFill>
                          <a:effectLst/>
                          <a:latin typeface="+mn-lt"/>
                          <a:ea typeface="+mn-ea"/>
                          <a:cs typeface="+mn-cs"/>
                        </a:rPr>
                        <a:t>4Q 2022</a:t>
                      </a:r>
                      <a:endParaRPr lang="ja-JP" altLang="en-US" sz="1000" b="1" kern="1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r>
                        <a:rPr lang="en-US" altLang="ja-JP" sz="1000" b="1" kern="100" dirty="0">
                          <a:solidFill>
                            <a:schemeClr val="tx1"/>
                          </a:solidFill>
                          <a:effectLst/>
                          <a:latin typeface="+mn-lt"/>
                          <a:ea typeface="+mn-ea"/>
                          <a:cs typeface="+mn-cs"/>
                        </a:rPr>
                        <a:t>1</a:t>
                      </a:r>
                      <a:r>
                        <a:rPr lang="en-US" altLang="zh-CN" sz="1000" b="1" kern="100" dirty="0">
                          <a:solidFill>
                            <a:schemeClr val="tx1"/>
                          </a:solidFill>
                          <a:effectLst/>
                          <a:latin typeface="+mn-lt"/>
                          <a:ea typeface="+mn-ea"/>
                          <a:cs typeface="+mn-cs"/>
                        </a:rPr>
                        <a:t>Q 2023</a:t>
                      </a:r>
                      <a:endParaRPr lang="ja-JP" altLang="en-US" sz="1000" b="1" kern="1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r>
                        <a:rPr lang="en-US" altLang="ja-JP" sz="1000" b="1" kern="100" dirty="0">
                          <a:solidFill>
                            <a:schemeClr val="tx1"/>
                          </a:solidFill>
                          <a:effectLst/>
                          <a:latin typeface="+mn-lt"/>
                          <a:ea typeface="+mn-ea"/>
                          <a:cs typeface="+mn-cs"/>
                        </a:rPr>
                        <a:t>2</a:t>
                      </a:r>
                      <a:r>
                        <a:rPr lang="en-US" altLang="zh-CN" sz="1000" b="1" kern="100" dirty="0">
                          <a:solidFill>
                            <a:schemeClr val="tx1"/>
                          </a:solidFill>
                          <a:effectLst/>
                          <a:latin typeface="+mn-lt"/>
                          <a:ea typeface="+mn-ea"/>
                          <a:cs typeface="+mn-cs"/>
                        </a:rPr>
                        <a:t>Q 2023</a:t>
                      </a:r>
                      <a:endParaRPr lang="ja-JP" altLang="en-US" sz="1000" b="1" kern="100" dirty="0">
                        <a:solidFill>
                          <a:schemeClr val="tx1"/>
                        </a:solidFill>
                        <a:effectLst/>
                        <a:latin typeface="+mn-lt"/>
                        <a:ea typeface="+mn-ea"/>
                        <a:cs typeface="+mn-cs"/>
                      </a:endParaRPr>
                    </a:p>
                  </a:txBody>
                  <a:tcPr marL="68580" marR="68580" marT="0" marB="0"/>
                </a:tc>
                <a:tc>
                  <a:txBody>
                    <a:bodyPr/>
                    <a:lstStyle/>
                    <a:p>
                      <a:pPr marL="0" algn="ctr" defTabSz="914400" rtl="0" eaLnBrk="1" latinLnBrk="0" hangingPunct="1"/>
                      <a:r>
                        <a:rPr lang="en-US" sz="1000" b="1" kern="100" dirty="0">
                          <a:solidFill>
                            <a:schemeClr val="tx1"/>
                          </a:solidFill>
                          <a:effectLst/>
                          <a:latin typeface="+mn-lt"/>
                          <a:ea typeface="+mn-ea"/>
                          <a:cs typeface="+mn-cs"/>
                        </a:rPr>
                        <a:t>3Q 2023</a:t>
                      </a:r>
                      <a:endParaRPr lang="ja-JP" altLang="en-US" sz="1000" b="1" kern="100" dirty="0">
                        <a:solidFill>
                          <a:schemeClr val="tx1"/>
                        </a:solidFill>
                        <a:effectLst/>
                        <a:latin typeface="+mn-lt"/>
                        <a:ea typeface="+mn-ea"/>
                        <a:cs typeface="+mn-cs"/>
                      </a:endParaRPr>
                    </a:p>
                  </a:txBody>
                  <a:tcPr marL="68580" marR="68580" marT="0" marB="0"/>
                </a:tc>
                <a:tc>
                  <a:txBody>
                    <a:bodyPr/>
                    <a:lstStyle/>
                    <a:p>
                      <a:pPr algn="ctr"/>
                      <a:r>
                        <a:rPr lang="en-US" sz="1000" b="1" kern="100" dirty="0">
                          <a:solidFill>
                            <a:schemeClr val="tx1"/>
                          </a:solidFill>
                          <a:effectLst/>
                        </a:rPr>
                        <a:t>4Q 2023</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gn="ctr"/>
                      <a:r>
                        <a:rPr lang="en-US" sz="1000" b="1" kern="100" dirty="0">
                          <a:solidFill>
                            <a:schemeClr val="tx1"/>
                          </a:solidFill>
                          <a:effectLst/>
                        </a:rPr>
                        <a:t>1Q 2024</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gn="ctr"/>
                      <a:r>
                        <a:rPr lang="en-US" sz="1000" b="1" kern="100" dirty="0">
                          <a:solidFill>
                            <a:schemeClr val="tx1"/>
                          </a:solidFill>
                          <a:effectLst/>
                        </a:rPr>
                        <a:t>2Q 2024</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gn="ctr"/>
                      <a:r>
                        <a:rPr lang="en-US" sz="1000" b="1" kern="100" dirty="0">
                          <a:solidFill>
                            <a:schemeClr val="tx1"/>
                          </a:solidFill>
                          <a:effectLst/>
                        </a:rPr>
                        <a:t>3Q 2024</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gn="ctr"/>
                      <a:r>
                        <a:rPr lang="en-US" sz="1000" b="1" kern="100" dirty="0">
                          <a:solidFill>
                            <a:schemeClr val="tx1"/>
                          </a:solidFill>
                          <a:effectLst/>
                        </a:rPr>
                        <a:t>4Q 2024</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gn="ctr"/>
                      <a:r>
                        <a:rPr lang="en-US" sz="1000" b="1" kern="100" dirty="0">
                          <a:solidFill>
                            <a:schemeClr val="tx1"/>
                          </a:solidFill>
                          <a:effectLst/>
                        </a:rPr>
                        <a:t>1Q 2025</a:t>
                      </a:r>
                      <a:endParaRPr lang="ja-JP" sz="10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076465783"/>
                  </a:ext>
                </a:extLst>
              </a:tr>
              <a:tr h="284870">
                <a:tc>
                  <a:txBody>
                    <a:bodyPr/>
                    <a:lstStyle/>
                    <a:p>
                      <a:pPr algn="ctr"/>
                      <a:r>
                        <a:rPr lang="en-US" sz="900" b="1" kern="100" dirty="0">
                          <a:solidFill>
                            <a:schemeClr val="tx1"/>
                          </a:solidFill>
                          <a:effectLst/>
                        </a:rPr>
                        <a:t>Japan G</a:t>
                      </a:r>
                      <a:r>
                        <a:rPr lang="en-US" altLang="zh-CN" sz="900" b="1" kern="100" dirty="0">
                          <a:solidFill>
                            <a:schemeClr val="tx1"/>
                          </a:solidFill>
                          <a:effectLst/>
                        </a:rPr>
                        <a:t>DP Growth Rate (%)</a:t>
                      </a:r>
                      <a:endParaRPr lang="ja-JP" sz="9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nchor="ctr"/>
                </a:tc>
                <a:tc>
                  <a:txBody>
                    <a:bodyPr/>
                    <a:lstStyle/>
                    <a:p>
                      <a:pPr algn="ctr" fontAlgn="ctr"/>
                      <a:r>
                        <a:rPr lang="en-US" altLang="zh-CN" sz="1000" b="1" i="0" u="none" strike="noStrike" dirty="0">
                          <a:effectLst/>
                          <a:latin typeface="Calibri" panose="020F0502020204030204" pitchFamily="34" charset="0"/>
                        </a:rPr>
                        <a:t>1.2</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-0.4</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0.3</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1.2</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0.6</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-1.0</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-0.1</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-0.4</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0.9</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0.2</a:t>
                      </a:r>
                    </a:p>
                  </a:txBody>
                  <a:tcPr marL="6350" marR="6350" marT="6350" marB="0" anchor="ctr"/>
                </a:tc>
                <a:tc>
                  <a:txBody>
                    <a:bodyPr/>
                    <a:lstStyle/>
                    <a:p>
                      <a:pPr algn="ctr" fontAlgn="ctr"/>
                      <a:r>
                        <a:rPr lang="en-US" altLang="zh-CN" sz="1000" b="1" i="0" u="none" strike="noStrike" dirty="0">
                          <a:effectLst/>
                          <a:latin typeface="Calibri" panose="020F0502020204030204" pitchFamily="34" charset="0"/>
                        </a:rPr>
                        <a:t>0.6</a:t>
                      </a:r>
                    </a:p>
                  </a:txBody>
                  <a:tcPr marL="6350" marR="6350" marT="6350" marB="0" anchor="ctr"/>
                </a:tc>
                <a:tc>
                  <a:txBody>
                    <a:bodyPr/>
                    <a:lstStyle/>
                    <a:p>
                      <a:pPr algn="ctr" fontAlgn="ctr"/>
                      <a:r>
                        <a:rPr lang="en-US" altLang="zh-CN" sz="1000" b="1" i="0" u="none" strike="noStrike" dirty="0">
                          <a:solidFill>
                            <a:srgbClr val="FF0000"/>
                          </a:solidFill>
                          <a:effectLst/>
                          <a:latin typeface="Calibri" panose="020F0502020204030204" pitchFamily="34" charset="0"/>
                        </a:rPr>
                        <a:t>-0.2</a:t>
                      </a:r>
                    </a:p>
                  </a:txBody>
                  <a:tcPr marL="6350" marR="6350" marT="6350" marB="0" anchor="ctr"/>
                </a:tc>
                <a:extLst>
                  <a:ext uri="{0D108BD9-81ED-4DB2-BD59-A6C34878D82A}">
                    <a16:rowId xmlns:a16="http://schemas.microsoft.com/office/drawing/2014/main" val="1038757806"/>
                  </a:ext>
                </a:extLst>
              </a:tr>
            </a:tbl>
          </a:graphicData>
        </a:graphic>
      </p:graphicFrame>
      <p:sp>
        <p:nvSpPr>
          <p:cNvPr id="12" name="Rectangle 1">
            <a:extLst>
              <a:ext uri="{FF2B5EF4-FFF2-40B4-BE49-F238E27FC236}">
                <a16:creationId xmlns:a16="http://schemas.microsoft.com/office/drawing/2014/main" id="{53639367-A47E-D3B2-04B6-43CF2B01DE22}"/>
              </a:ext>
            </a:extLst>
          </p:cNvPr>
          <p:cNvSpPr>
            <a:spLocks noChangeArrowheads="1"/>
          </p:cNvSpPr>
          <p:nvPr/>
        </p:nvSpPr>
        <p:spPr bwMode="auto">
          <a:xfrm>
            <a:off x="576665" y="4675144"/>
            <a:ext cx="616066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a:ln>
                  <a:noFill/>
                </a:ln>
                <a:solidFill>
                  <a:schemeClr val="tx1"/>
                </a:solidFill>
                <a:effectLst/>
                <a:ea typeface="DengXian" panose="02010600030101010101" pitchFamily="2" charset="-122"/>
                <a:cs typeface="Times New Roman" panose="02020603050405020304" pitchFamily="18" charset="0"/>
              </a:rPr>
              <a:t>Data Source</a:t>
            </a:r>
            <a:r>
              <a:rPr lang="en-US" altLang="zh-CN" sz="1000" dirty="0">
                <a:ea typeface="DengXian" panose="02010600030101010101" pitchFamily="2" charset="-122"/>
                <a:cs typeface="Times New Roman" panose="02020603050405020304" pitchFamily="18" charset="0"/>
              </a:rPr>
              <a:t>:</a:t>
            </a:r>
            <a:r>
              <a:rPr lang="zh-CN" altLang="en-US" sz="1000" dirty="0">
                <a:ea typeface="DengXian" panose="02010600030101010101" pitchFamily="2" charset="-122"/>
                <a:cs typeface="Times New Roman" panose="02020603050405020304" pitchFamily="18" charset="0"/>
              </a:rPr>
              <a:t> </a:t>
            </a:r>
            <a:r>
              <a:rPr lang="en-US" altLang="zh-CN" sz="1000" dirty="0">
                <a:ea typeface="DengXian" panose="02010600030101010101" pitchFamily="2" charset="-122"/>
                <a:cs typeface="Times New Roman" panose="02020603050405020304" pitchFamily="18" charset="0"/>
              </a:rPr>
              <a:t>Cabinet Office, Government of Japan</a:t>
            </a:r>
            <a:r>
              <a:rPr kumimoji="0" lang="en-US" altLang="zh-CN" sz="1000" b="0" i="0" u="none" strike="noStrike" cap="none" normalizeH="0" baseline="0" dirty="0">
                <a:ln>
                  <a:noFill/>
                </a:ln>
                <a:solidFill>
                  <a:schemeClr val="tx1"/>
                </a:solidFill>
                <a:effectLst/>
                <a:ea typeface="DengXian" panose="02010600030101010101" pitchFamily="2" charset="-122"/>
                <a:cs typeface="Times New Roman" panose="02020603050405020304" pitchFamily="18" charset="0"/>
              </a:rPr>
              <a:t> (</a:t>
            </a:r>
            <a:r>
              <a:rPr lang="en-US" altLang="zh-CN" sz="1000" dirty="0">
                <a:ea typeface="DengXian" panose="02010600030101010101" pitchFamily="2" charset="-122"/>
                <a:cs typeface="Times New Roman" panose="02020603050405020304" pitchFamily="18" charset="0"/>
              </a:rPr>
              <a:t>Growth Rate with year-on-year basis,</a:t>
            </a:r>
            <a:r>
              <a:rPr lang="zh-CN" altLang="en-US" sz="1000" dirty="0">
                <a:ea typeface="DengXian" panose="02010600030101010101" pitchFamily="2" charset="-122"/>
                <a:cs typeface="Times New Roman" panose="02020603050405020304" pitchFamily="18" charset="0"/>
              </a:rPr>
              <a:t> </a:t>
            </a:r>
            <a:r>
              <a:rPr lang="en-US" altLang="zh-CN" sz="1000" dirty="0">
                <a:ea typeface="DengXian" panose="02010600030101010101" pitchFamily="2" charset="-122"/>
                <a:cs typeface="Times New Roman" panose="02020603050405020304" pitchFamily="18" charset="0"/>
              </a:rPr>
              <a:t>seasonally</a:t>
            </a:r>
            <a:r>
              <a:rPr lang="zh-CN" altLang="en-US" sz="1000" dirty="0">
                <a:ea typeface="DengXian" panose="02010600030101010101" pitchFamily="2" charset="-122"/>
                <a:cs typeface="Times New Roman" panose="02020603050405020304" pitchFamily="18" charset="0"/>
              </a:rPr>
              <a:t> </a:t>
            </a:r>
            <a:r>
              <a:rPr lang="en-US" altLang="zh-CN" sz="1000" dirty="0">
                <a:ea typeface="DengXian" panose="02010600030101010101" pitchFamily="2" charset="-122"/>
                <a:cs typeface="Times New Roman" panose="02020603050405020304" pitchFamily="18" charset="0"/>
              </a:rPr>
              <a:t>adjusted series</a:t>
            </a:r>
            <a:r>
              <a:rPr kumimoji="0" lang="en-US" altLang="zh-CN" sz="1000" b="0" i="0" u="none" strike="noStrike" cap="none" normalizeH="0" baseline="0" dirty="0">
                <a:ln>
                  <a:noFill/>
                </a:ln>
                <a:solidFill>
                  <a:schemeClr val="tx1"/>
                </a:solidFill>
                <a:effectLst/>
                <a:ea typeface="DengXian" panose="02010600030101010101" pitchFamily="2" charset="-122"/>
                <a:cs typeface="Times New Roman" panose="02020603050405020304" pitchFamily="18" charset="0"/>
              </a:rPr>
              <a:t>)</a:t>
            </a:r>
            <a:endParaRPr kumimoji="0" lang="en-US" altLang="zh-CN" sz="1000" b="0" i="0" u="none" strike="noStrike" cap="none" normalizeH="0" baseline="0" dirty="0">
              <a:ln>
                <a:noFill/>
              </a:ln>
              <a:solidFill>
                <a:schemeClr val="tx1"/>
              </a:solidFill>
              <a:effectLst/>
            </a:endParaRPr>
          </a:p>
        </p:txBody>
      </p:sp>
      <p:sp>
        <p:nvSpPr>
          <p:cNvPr id="5" name="页脚占位符 4">
            <a:extLst>
              <a:ext uri="{FF2B5EF4-FFF2-40B4-BE49-F238E27FC236}">
                <a16:creationId xmlns:a16="http://schemas.microsoft.com/office/drawing/2014/main" id="{2655154E-2161-88EF-C769-E1F1C593059F}"/>
              </a:ext>
            </a:extLst>
          </p:cNvPr>
          <p:cNvSpPr>
            <a:spLocks noGrp="1"/>
          </p:cNvSpPr>
          <p:nvPr>
            <p:ph type="ftr" sz="quarter" idx="11"/>
          </p:nvPr>
        </p:nvSpPr>
        <p:spPr>
          <a:xfrm>
            <a:off x="-6233" y="6513034"/>
            <a:ext cx="9144000" cy="365125"/>
          </a:xfrm>
        </p:spPr>
        <p:txBody>
          <a:bodyPr/>
          <a:lstStyle/>
          <a:p>
            <a:r>
              <a:rPr lang="en-US" altLang="zh-CN" b="1"/>
              <a:t>Sino-Japan Trade Report May 2025</a:t>
            </a:r>
            <a:endParaRPr lang="zh-CN" altLang="en-US" b="1" dirty="0"/>
          </a:p>
        </p:txBody>
      </p:sp>
      <p:sp>
        <p:nvSpPr>
          <p:cNvPr id="6" name="スライド番号プレースホルダー 5">
            <a:extLst>
              <a:ext uri="{FF2B5EF4-FFF2-40B4-BE49-F238E27FC236}">
                <a16:creationId xmlns:a16="http://schemas.microsoft.com/office/drawing/2014/main" id="{F85978C5-D981-CA57-4D6C-80C47C55A3D0}"/>
              </a:ext>
            </a:extLst>
          </p:cNvPr>
          <p:cNvSpPr>
            <a:spLocks noGrp="1"/>
          </p:cNvSpPr>
          <p:nvPr>
            <p:ph type="sldNum" sz="quarter" idx="12"/>
          </p:nvPr>
        </p:nvSpPr>
        <p:spPr>
          <a:xfrm>
            <a:off x="7019266" y="6470333"/>
            <a:ext cx="2133600" cy="365125"/>
          </a:xfrm>
        </p:spPr>
        <p:txBody>
          <a:bodyPr/>
          <a:lstStyle/>
          <a:p>
            <a:fld id="{41389F6C-A434-4945-B3B0-36D25497384F}" type="slidenum">
              <a:rPr lang="zh-CN" altLang="en-US" smtClean="0"/>
              <a:pPr/>
              <a:t>10</a:t>
            </a:fld>
            <a:endParaRPr lang="zh-CN" altLang="en-US"/>
          </a:p>
        </p:txBody>
      </p:sp>
    </p:spTree>
    <p:extLst>
      <p:ext uri="{BB962C8B-B14F-4D97-AF65-F5344CB8AC3E}">
        <p14:creationId xmlns:p14="http://schemas.microsoft.com/office/powerpoint/2010/main" val="39629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表 5">
            <a:extLst>
              <a:ext uri="{FF2B5EF4-FFF2-40B4-BE49-F238E27FC236}">
                <a16:creationId xmlns:a16="http://schemas.microsoft.com/office/drawing/2014/main" id="{A67BEDEA-25E4-DCF8-AF96-B9C698592952}"/>
              </a:ext>
            </a:extLst>
          </p:cNvPr>
          <p:cNvGraphicFramePr>
            <a:graphicFrameLocks/>
          </p:cNvGraphicFramePr>
          <p:nvPr>
            <p:extLst>
              <p:ext uri="{D42A27DB-BD31-4B8C-83A1-F6EECF244321}">
                <p14:modId xmlns:p14="http://schemas.microsoft.com/office/powerpoint/2010/main" val="3337081950"/>
              </p:ext>
            </p:extLst>
          </p:nvPr>
        </p:nvGraphicFramePr>
        <p:xfrm>
          <a:off x="661348" y="1449056"/>
          <a:ext cx="7727075" cy="1972607"/>
        </p:xfrm>
        <a:graphic>
          <a:graphicData uri="http://schemas.openxmlformats.org/drawingml/2006/chart">
            <c:chart xmlns:c="http://schemas.openxmlformats.org/drawingml/2006/chart" xmlns:r="http://schemas.openxmlformats.org/officeDocument/2006/relationships" r:id="rId3"/>
          </a:graphicData>
        </a:graphic>
      </p:graphicFrame>
      <p:sp>
        <p:nvSpPr>
          <p:cNvPr id="1028" name="AutoShape 4" descr="http://t10.baidu.com/it/u=2204266794,207495194&amp;fm=175&amp;s=F8ABAB57C6217F0FF614C4E30300F033&amp;w=640&amp;h=383&amp;img.JPEG"/>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030" name="AutoShape 6" descr="http://t10.baidu.com/it/u=2204266794,207495194&amp;fm=175&amp;s=F8ABAB57C6217F0FF614C4E30300F033&amp;w=640&amp;h=383&amp;img.JPEG"/>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032" name="AutoShape 8" descr="http://t10.baidu.com/it/u=2204266794,207495194&amp;fm=175&amp;s=F8ABAB57C6217F0FF614C4E30300F033&amp;w=640&amp;h=383&amp;img.JPEG"/>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034" name="AutoShape 10" descr="http://t10.baidu.com/it/u=2204266794,207495194&amp;fm=175&amp;s=F8ABAB57C6217F0FF614C4E30300F033&amp;w=640&amp;h=383&amp;img.JPEG"/>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8" name="TextBox 8">
            <a:extLst>
              <a:ext uri="{FF2B5EF4-FFF2-40B4-BE49-F238E27FC236}">
                <a16:creationId xmlns:a16="http://schemas.microsoft.com/office/drawing/2014/main" id="{9B397F94-F123-405F-8AED-282C45B2AB09}"/>
              </a:ext>
            </a:extLst>
          </p:cNvPr>
          <p:cNvSpPr txBox="1"/>
          <p:nvPr/>
        </p:nvSpPr>
        <p:spPr>
          <a:xfrm>
            <a:off x="614193" y="574430"/>
            <a:ext cx="5688632" cy="461665"/>
          </a:xfrm>
          <a:prstGeom prst="rect">
            <a:avLst/>
          </a:prstGeom>
          <a:noFill/>
        </p:spPr>
        <p:txBody>
          <a:bodyPr wrap="square" rtlCol="0">
            <a:spAutoFit/>
          </a:bodyPr>
          <a:lstStyle/>
          <a:p>
            <a:r>
              <a:rPr lang="en-US" altLang="zh-CN" sz="2400" b="1" dirty="0">
                <a:solidFill>
                  <a:srgbClr val="FF0000"/>
                </a:solidFill>
              </a:rPr>
              <a:t>2. Appendix   </a:t>
            </a:r>
          </a:p>
        </p:txBody>
      </p:sp>
      <p:sp>
        <p:nvSpPr>
          <p:cNvPr id="9" name="TextBox 9">
            <a:extLst>
              <a:ext uri="{FF2B5EF4-FFF2-40B4-BE49-F238E27FC236}">
                <a16:creationId xmlns:a16="http://schemas.microsoft.com/office/drawing/2014/main" id="{F9D20B9D-7EAB-7914-06DB-3D3AE81F5B53}"/>
              </a:ext>
            </a:extLst>
          </p:cNvPr>
          <p:cNvSpPr txBox="1"/>
          <p:nvPr/>
        </p:nvSpPr>
        <p:spPr>
          <a:xfrm>
            <a:off x="606644" y="1100708"/>
            <a:ext cx="7918247" cy="338554"/>
          </a:xfrm>
          <a:prstGeom prst="rect">
            <a:avLst/>
          </a:prstGeom>
          <a:noFill/>
        </p:spPr>
        <p:txBody>
          <a:bodyPr wrap="square" rtlCol="0">
            <a:spAutoFit/>
          </a:bodyPr>
          <a:lstStyle/>
          <a:p>
            <a:pPr algn="just"/>
            <a:r>
              <a:rPr lang="en-US" altLang="ja-JP" sz="1600" b="1" dirty="0"/>
              <a:t>2.2 Monthly PMI</a:t>
            </a:r>
          </a:p>
        </p:txBody>
      </p:sp>
      <p:cxnSp>
        <p:nvCxnSpPr>
          <p:cNvPr id="10" name="直接连接符 9">
            <a:extLst>
              <a:ext uri="{FF2B5EF4-FFF2-40B4-BE49-F238E27FC236}">
                <a16:creationId xmlns:a16="http://schemas.microsoft.com/office/drawing/2014/main" id="{8A5ECF43-B78D-F957-F6B3-CEA4D35EC408}"/>
              </a:ext>
            </a:extLst>
          </p:cNvPr>
          <p:cNvCxnSpPr>
            <a:cxnSpLocks/>
          </p:cNvCxnSpPr>
          <p:nvPr/>
        </p:nvCxnSpPr>
        <p:spPr>
          <a:xfrm>
            <a:off x="614193" y="6527574"/>
            <a:ext cx="7918247" cy="73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 name="グラフ 5">
            <a:extLst>
              <a:ext uri="{FF2B5EF4-FFF2-40B4-BE49-F238E27FC236}">
                <a16:creationId xmlns:a16="http://schemas.microsoft.com/office/drawing/2014/main" id="{E0AA83B5-385A-1644-763A-53F649BC9A3D}"/>
              </a:ext>
            </a:extLst>
          </p:cNvPr>
          <p:cNvGraphicFramePr/>
          <p:nvPr>
            <p:extLst>
              <p:ext uri="{D42A27DB-BD31-4B8C-83A1-F6EECF244321}">
                <p14:modId xmlns:p14="http://schemas.microsoft.com/office/powerpoint/2010/main" val="2462423894"/>
              </p:ext>
            </p:extLst>
          </p:nvPr>
        </p:nvGraphicFramePr>
        <p:xfrm>
          <a:off x="683568" y="4000767"/>
          <a:ext cx="7704856" cy="1947702"/>
        </p:xfrm>
        <a:graphic>
          <a:graphicData uri="http://schemas.openxmlformats.org/drawingml/2006/chart">
            <c:chart xmlns:c="http://schemas.openxmlformats.org/drawingml/2006/chart" xmlns:r="http://schemas.openxmlformats.org/officeDocument/2006/relationships" r:id="rId4"/>
          </a:graphicData>
        </a:graphic>
      </p:graphicFrame>
      <p:sp>
        <p:nvSpPr>
          <p:cNvPr id="4" name="Rectangle 1">
            <a:extLst>
              <a:ext uri="{FF2B5EF4-FFF2-40B4-BE49-F238E27FC236}">
                <a16:creationId xmlns:a16="http://schemas.microsoft.com/office/drawing/2014/main" id="{A548474D-C858-5CFB-CC7C-58B6BFE7C973}"/>
              </a:ext>
            </a:extLst>
          </p:cNvPr>
          <p:cNvSpPr>
            <a:spLocks noChangeArrowheads="1"/>
          </p:cNvSpPr>
          <p:nvPr/>
        </p:nvSpPr>
        <p:spPr bwMode="auto">
          <a:xfrm>
            <a:off x="593882" y="5945218"/>
            <a:ext cx="254589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a:ln>
                  <a:noFill/>
                </a:ln>
                <a:solidFill>
                  <a:schemeClr val="tx1"/>
                </a:solidFill>
                <a:effectLst/>
                <a:ea typeface="DengXian" panose="02010600030101010101" pitchFamily="2" charset="-122"/>
                <a:cs typeface="Times New Roman" panose="02020603050405020304" pitchFamily="18" charset="0"/>
              </a:rPr>
              <a:t>Data Source</a:t>
            </a:r>
            <a:r>
              <a:rPr lang="en-US" altLang="zh-CN" sz="1000" dirty="0">
                <a:ea typeface="DengXian" panose="02010600030101010101" pitchFamily="2" charset="-122"/>
                <a:cs typeface="Times New Roman" panose="02020603050405020304" pitchFamily="18" charset="0"/>
              </a:rPr>
              <a:t>:</a:t>
            </a:r>
            <a:r>
              <a:rPr lang="zh-CN" altLang="en-US" sz="1000" dirty="0">
                <a:ea typeface="DengXian" panose="02010600030101010101" pitchFamily="2" charset="-122"/>
                <a:cs typeface="Times New Roman" panose="02020603050405020304" pitchFamily="18" charset="0"/>
              </a:rPr>
              <a:t> </a:t>
            </a:r>
            <a:r>
              <a:rPr lang="en-US" altLang="zh-CN" sz="1000" dirty="0">
                <a:ea typeface="DengXian" panose="02010600030101010101" pitchFamily="2" charset="-122"/>
                <a:cs typeface="Times New Roman" panose="02020603050405020304" pitchFamily="18" charset="0"/>
              </a:rPr>
              <a:t>S &amp; P Global Manufacturing PMI</a:t>
            </a:r>
            <a:endParaRPr kumimoji="0" lang="en-US" altLang="zh-CN" sz="1000" b="0" i="0" u="none" strike="noStrike" cap="none" normalizeH="0" baseline="0" dirty="0">
              <a:ln>
                <a:noFill/>
              </a:ln>
              <a:solidFill>
                <a:schemeClr val="tx1"/>
              </a:solidFill>
              <a:effectLst/>
            </a:endParaRPr>
          </a:p>
        </p:txBody>
      </p:sp>
      <p:sp>
        <p:nvSpPr>
          <p:cNvPr id="5" name="Rectangle 1">
            <a:extLst>
              <a:ext uri="{FF2B5EF4-FFF2-40B4-BE49-F238E27FC236}">
                <a16:creationId xmlns:a16="http://schemas.microsoft.com/office/drawing/2014/main" id="{89D2A84F-B18A-4B0C-114A-761EFE0111BE}"/>
              </a:ext>
            </a:extLst>
          </p:cNvPr>
          <p:cNvSpPr>
            <a:spLocks noChangeArrowheads="1"/>
          </p:cNvSpPr>
          <p:nvPr/>
        </p:nvSpPr>
        <p:spPr bwMode="auto">
          <a:xfrm>
            <a:off x="626116" y="3431457"/>
            <a:ext cx="270138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a:ln>
                  <a:noFill/>
                </a:ln>
                <a:solidFill>
                  <a:schemeClr val="tx1"/>
                </a:solidFill>
                <a:effectLst/>
                <a:ea typeface="DengXian" panose="02010600030101010101" pitchFamily="2" charset="-122"/>
                <a:cs typeface="Times New Roman" panose="02020603050405020304" pitchFamily="18" charset="0"/>
              </a:rPr>
              <a:t>Data Source</a:t>
            </a:r>
            <a:r>
              <a:rPr lang="en-US" altLang="zh-CN" sz="1000" dirty="0">
                <a:ea typeface="DengXian" panose="02010600030101010101" pitchFamily="2" charset="-122"/>
                <a:cs typeface="Times New Roman" panose="02020603050405020304" pitchFamily="18" charset="0"/>
              </a:rPr>
              <a:t>:</a:t>
            </a:r>
            <a:r>
              <a:rPr lang="zh-CN" altLang="en-US" sz="1000" dirty="0">
                <a:ea typeface="DengXian" panose="02010600030101010101" pitchFamily="2" charset="-122"/>
                <a:cs typeface="Times New Roman" panose="02020603050405020304" pitchFamily="18" charset="0"/>
              </a:rPr>
              <a:t> </a:t>
            </a:r>
            <a:r>
              <a:rPr kumimoji="0" lang="en-US" altLang="zh-CN" sz="1000" b="0" i="0" u="none" strike="noStrike" cap="none" normalizeH="0" baseline="0" dirty="0">
                <a:ln>
                  <a:noFill/>
                </a:ln>
                <a:solidFill>
                  <a:schemeClr val="tx1"/>
                </a:solidFill>
                <a:effectLst/>
                <a:ea typeface="DengXian" panose="02010600030101010101" pitchFamily="2" charset="-122"/>
                <a:cs typeface="Times New Roman" panose="02020603050405020304" pitchFamily="18" charset="0"/>
              </a:rPr>
              <a:t>National Bureau of Statistics, China</a:t>
            </a:r>
            <a:endParaRPr kumimoji="0" lang="en-US" altLang="zh-CN" sz="1000" b="0" i="0" u="none" strike="noStrike" cap="none" normalizeH="0" baseline="0" dirty="0">
              <a:ln>
                <a:noFill/>
              </a:ln>
              <a:solidFill>
                <a:schemeClr val="tx1"/>
              </a:solidFill>
              <a:effectLst/>
            </a:endParaRPr>
          </a:p>
        </p:txBody>
      </p:sp>
      <p:sp>
        <p:nvSpPr>
          <p:cNvPr id="11" name="页脚占位符 10">
            <a:extLst>
              <a:ext uri="{FF2B5EF4-FFF2-40B4-BE49-F238E27FC236}">
                <a16:creationId xmlns:a16="http://schemas.microsoft.com/office/drawing/2014/main" id="{B6301358-6C3B-A0EC-7905-482EBBE56994}"/>
              </a:ext>
            </a:extLst>
          </p:cNvPr>
          <p:cNvSpPr>
            <a:spLocks noGrp="1"/>
          </p:cNvSpPr>
          <p:nvPr>
            <p:ph type="ftr" sz="quarter" idx="11"/>
          </p:nvPr>
        </p:nvSpPr>
        <p:spPr>
          <a:xfrm>
            <a:off x="0" y="6492875"/>
            <a:ext cx="9144000" cy="365125"/>
          </a:xfrm>
        </p:spPr>
        <p:txBody>
          <a:bodyPr/>
          <a:lstStyle/>
          <a:p>
            <a:r>
              <a:rPr lang="en-US" altLang="zh-CN" b="1"/>
              <a:t>Sino-Japan Trade Report May 2025</a:t>
            </a:r>
            <a:endParaRPr lang="zh-CN" altLang="en-US" b="1"/>
          </a:p>
        </p:txBody>
      </p:sp>
      <p:sp>
        <p:nvSpPr>
          <p:cNvPr id="3" name="スライド番号プレースホルダー 2">
            <a:extLst>
              <a:ext uri="{FF2B5EF4-FFF2-40B4-BE49-F238E27FC236}">
                <a16:creationId xmlns:a16="http://schemas.microsoft.com/office/drawing/2014/main" id="{3D79E98E-38C7-2B8D-B6AF-88D5D04354F2}"/>
              </a:ext>
            </a:extLst>
          </p:cNvPr>
          <p:cNvSpPr>
            <a:spLocks noGrp="1"/>
          </p:cNvSpPr>
          <p:nvPr>
            <p:ph type="sldNum" sz="quarter" idx="12"/>
          </p:nvPr>
        </p:nvSpPr>
        <p:spPr>
          <a:xfrm>
            <a:off x="7010400" y="6463539"/>
            <a:ext cx="2133600" cy="365125"/>
          </a:xfrm>
        </p:spPr>
        <p:txBody>
          <a:bodyPr/>
          <a:lstStyle/>
          <a:p>
            <a:fld id="{41389F6C-A434-4945-B3B0-36D25497384F}" type="slidenum">
              <a:rPr lang="zh-CN" altLang="en-US" smtClean="0"/>
              <a:pPr/>
              <a:t>11</a:t>
            </a:fld>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6631631-BEDE-E19C-1A48-0366B2EB937E}"/>
              </a:ext>
            </a:extLst>
          </p:cNvPr>
          <p:cNvSpPr txBox="1"/>
          <p:nvPr/>
        </p:nvSpPr>
        <p:spPr>
          <a:xfrm>
            <a:off x="0" y="2420888"/>
            <a:ext cx="9144000" cy="1384995"/>
          </a:xfrm>
          <a:prstGeom prst="rect">
            <a:avLst/>
          </a:prstGeom>
          <a:noFill/>
        </p:spPr>
        <p:txBody>
          <a:bodyPr wrap="square" rtlCol="0">
            <a:spAutoFit/>
          </a:bodyPr>
          <a:lstStyle/>
          <a:p>
            <a:pPr algn="ctr"/>
            <a:r>
              <a:rPr lang="en-US" altLang="zh-CN" sz="2800" b="1" dirty="0"/>
              <a:t>End of </a:t>
            </a:r>
          </a:p>
          <a:p>
            <a:pPr algn="ctr"/>
            <a:r>
              <a:rPr lang="en-US" altLang="zh-CN" sz="2800" b="1" dirty="0"/>
              <a:t>Sino-Japan Trade Report </a:t>
            </a:r>
          </a:p>
          <a:p>
            <a:pPr algn="ctr"/>
            <a:r>
              <a:rPr lang="en-US" altLang="zh-CN" sz="2800" b="1" dirty="0"/>
              <a:t>May 2025</a:t>
            </a:r>
          </a:p>
        </p:txBody>
      </p:sp>
      <p:sp>
        <p:nvSpPr>
          <p:cNvPr id="5" name="页脚占位符 4">
            <a:extLst>
              <a:ext uri="{FF2B5EF4-FFF2-40B4-BE49-F238E27FC236}">
                <a16:creationId xmlns:a16="http://schemas.microsoft.com/office/drawing/2014/main" id="{EACCC710-B97D-83D0-F4B5-DBCEF679D92D}"/>
              </a:ext>
            </a:extLst>
          </p:cNvPr>
          <p:cNvSpPr>
            <a:spLocks noGrp="1"/>
          </p:cNvSpPr>
          <p:nvPr>
            <p:ph type="ftr" sz="quarter" idx="11"/>
          </p:nvPr>
        </p:nvSpPr>
        <p:spPr>
          <a:xfrm>
            <a:off x="3124200" y="6492875"/>
            <a:ext cx="2895600" cy="365125"/>
          </a:xfrm>
        </p:spPr>
        <p:txBody>
          <a:bodyPr/>
          <a:lstStyle/>
          <a:p>
            <a:r>
              <a:rPr lang="en-US" altLang="zh-CN" b="1"/>
              <a:t>Sino-Japan Trade Report May 2025</a:t>
            </a:r>
            <a:endParaRPr lang="zh-CN" altLang="en-US" b="1" dirty="0"/>
          </a:p>
        </p:txBody>
      </p:sp>
      <p:sp>
        <p:nvSpPr>
          <p:cNvPr id="3" name="スライド番号プレースホルダー 2">
            <a:extLst>
              <a:ext uri="{FF2B5EF4-FFF2-40B4-BE49-F238E27FC236}">
                <a16:creationId xmlns:a16="http://schemas.microsoft.com/office/drawing/2014/main" id="{A4C04788-9E9E-4301-456A-1C310A803FB0}"/>
              </a:ext>
            </a:extLst>
          </p:cNvPr>
          <p:cNvSpPr>
            <a:spLocks noGrp="1"/>
          </p:cNvSpPr>
          <p:nvPr>
            <p:ph type="sldNum" sz="quarter" idx="12"/>
          </p:nvPr>
        </p:nvSpPr>
        <p:spPr>
          <a:xfrm>
            <a:off x="7010400" y="6492874"/>
            <a:ext cx="2133600" cy="365125"/>
          </a:xfrm>
        </p:spPr>
        <p:txBody>
          <a:bodyPr/>
          <a:lstStyle/>
          <a:p>
            <a:fld id="{41389F6C-A434-4945-B3B0-36D25497384F}" type="slidenum">
              <a:rPr lang="zh-CN" altLang="en-US" smtClean="0"/>
              <a:pPr/>
              <a:t>12</a:t>
            </a:fld>
            <a:endParaRPr lang="zh-CN" altLang="en-US"/>
          </a:p>
        </p:txBody>
      </p:sp>
    </p:spTree>
    <p:extLst>
      <p:ext uri="{BB962C8B-B14F-4D97-AF65-F5344CB8AC3E}">
        <p14:creationId xmlns:p14="http://schemas.microsoft.com/office/powerpoint/2010/main" val="3662716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a:extLst>
              <a:ext uri="{FF2B5EF4-FFF2-40B4-BE49-F238E27FC236}">
                <a16:creationId xmlns:a16="http://schemas.microsoft.com/office/drawing/2014/main" id="{5521D20C-3688-6D59-E9EB-424B95A04ADA}"/>
              </a:ext>
            </a:extLst>
          </p:cNvPr>
          <p:cNvCxnSpPr>
            <a:cxnSpLocks/>
          </p:cNvCxnSpPr>
          <p:nvPr/>
        </p:nvCxnSpPr>
        <p:spPr>
          <a:xfrm>
            <a:off x="614193" y="6525588"/>
            <a:ext cx="7918247" cy="73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18170" y="537011"/>
            <a:ext cx="5688632" cy="461665"/>
          </a:xfrm>
          <a:prstGeom prst="rect">
            <a:avLst/>
          </a:prstGeom>
          <a:noFill/>
        </p:spPr>
        <p:txBody>
          <a:bodyPr wrap="square" rtlCol="0">
            <a:spAutoFit/>
          </a:bodyPr>
          <a:lstStyle/>
          <a:p>
            <a:r>
              <a:rPr lang="en-US" altLang="zh-CN" sz="2400" b="1" dirty="0">
                <a:solidFill>
                  <a:srgbClr val="FF0000"/>
                </a:solidFill>
              </a:rPr>
              <a:t>Outline</a:t>
            </a:r>
            <a:endParaRPr lang="zh-CN" altLang="en-US" sz="2400" b="1" dirty="0">
              <a:solidFill>
                <a:srgbClr val="FF0000"/>
              </a:solidFill>
            </a:endParaRPr>
          </a:p>
        </p:txBody>
      </p:sp>
      <p:sp>
        <p:nvSpPr>
          <p:cNvPr id="8" name="TextBox 7"/>
          <p:cNvSpPr txBox="1"/>
          <p:nvPr/>
        </p:nvSpPr>
        <p:spPr>
          <a:xfrm>
            <a:off x="614193" y="1100708"/>
            <a:ext cx="8208912" cy="3325526"/>
          </a:xfrm>
          <a:prstGeom prst="rect">
            <a:avLst/>
          </a:prstGeom>
          <a:noFill/>
        </p:spPr>
        <p:txBody>
          <a:bodyPr wrap="square" rtlCol="0">
            <a:spAutoFit/>
          </a:bodyPr>
          <a:lstStyle/>
          <a:p>
            <a:pPr>
              <a:lnSpc>
                <a:spcPct val="110000"/>
              </a:lnSpc>
            </a:pPr>
            <a:r>
              <a:rPr lang="en-US" altLang="zh-CN" sz="2400" b="1" dirty="0"/>
              <a:t>1. Summary</a:t>
            </a:r>
          </a:p>
          <a:p>
            <a:pPr>
              <a:lnSpc>
                <a:spcPct val="110000"/>
              </a:lnSpc>
            </a:pPr>
            <a:r>
              <a:rPr lang="en-US" altLang="zh-CN" sz="2000" b="1" dirty="0"/>
              <a:t>1.1 Global Economy and Merchandise Trade</a:t>
            </a:r>
          </a:p>
          <a:p>
            <a:pPr>
              <a:lnSpc>
                <a:spcPct val="110000"/>
              </a:lnSpc>
            </a:pPr>
            <a:r>
              <a:rPr lang="en-US" altLang="zh-CN" sz="2000" b="1" dirty="0"/>
              <a:t>1.2 China’s Macro Economy</a:t>
            </a:r>
          </a:p>
          <a:p>
            <a:pPr>
              <a:lnSpc>
                <a:spcPct val="110000"/>
              </a:lnSpc>
            </a:pPr>
            <a:r>
              <a:rPr lang="en-US" altLang="ja-JP" sz="2000" b="1" dirty="0"/>
              <a:t>1.3 Japan’s Macro Economy</a:t>
            </a:r>
          </a:p>
          <a:p>
            <a:pPr>
              <a:lnSpc>
                <a:spcPct val="110000"/>
              </a:lnSpc>
            </a:pPr>
            <a:r>
              <a:rPr lang="en-US" altLang="ja-JP" sz="2000" b="1" dirty="0"/>
              <a:t>1.4 Sino-Japan Merchandise Trade</a:t>
            </a:r>
          </a:p>
          <a:p>
            <a:pPr>
              <a:lnSpc>
                <a:spcPct val="110000"/>
              </a:lnSpc>
            </a:pPr>
            <a:endParaRPr lang="en-GB" altLang="ja-JP" sz="2400" b="1" dirty="0"/>
          </a:p>
          <a:p>
            <a:pPr>
              <a:lnSpc>
                <a:spcPct val="110000"/>
              </a:lnSpc>
            </a:pPr>
            <a:r>
              <a:rPr lang="en-GB" altLang="ja-JP" sz="2400" b="1" dirty="0"/>
              <a:t>2. </a:t>
            </a:r>
            <a:r>
              <a:rPr lang="en-US" altLang="ja-JP" sz="2400" b="1" dirty="0"/>
              <a:t>Appendix I</a:t>
            </a:r>
          </a:p>
          <a:p>
            <a:pPr>
              <a:lnSpc>
                <a:spcPct val="110000"/>
              </a:lnSpc>
            </a:pPr>
            <a:r>
              <a:rPr lang="en-GB" altLang="ja-JP" sz="2000" b="1" dirty="0"/>
              <a:t>2.1 GDP</a:t>
            </a:r>
          </a:p>
          <a:p>
            <a:pPr>
              <a:lnSpc>
                <a:spcPct val="110000"/>
              </a:lnSpc>
            </a:pPr>
            <a:r>
              <a:rPr lang="en-GB" altLang="ja-JP" sz="2000" b="1" dirty="0"/>
              <a:t>2.2 PMI</a:t>
            </a:r>
          </a:p>
        </p:txBody>
      </p:sp>
      <p:sp>
        <p:nvSpPr>
          <p:cNvPr id="4" name="页脚占位符 3">
            <a:extLst>
              <a:ext uri="{FF2B5EF4-FFF2-40B4-BE49-F238E27FC236}">
                <a16:creationId xmlns:a16="http://schemas.microsoft.com/office/drawing/2014/main" id="{F95AFEB9-2712-1185-BF8D-235CCA59E51E}"/>
              </a:ext>
            </a:extLst>
          </p:cNvPr>
          <p:cNvSpPr>
            <a:spLocks noGrp="1"/>
          </p:cNvSpPr>
          <p:nvPr>
            <p:ph type="ftr" sz="quarter" idx="11"/>
          </p:nvPr>
        </p:nvSpPr>
        <p:spPr>
          <a:xfrm>
            <a:off x="0" y="6489668"/>
            <a:ext cx="9144000" cy="365125"/>
          </a:xfrm>
        </p:spPr>
        <p:txBody>
          <a:bodyPr/>
          <a:lstStyle/>
          <a:p>
            <a:r>
              <a:rPr lang="en-US" altLang="zh-CN" b="1" dirty="0"/>
              <a:t>Sino-Japan Trade Report May 2025</a:t>
            </a:r>
            <a:endParaRPr lang="zh-CN" altLang="en-US" b="1" dirty="0"/>
          </a:p>
        </p:txBody>
      </p:sp>
      <p:sp>
        <p:nvSpPr>
          <p:cNvPr id="2" name="スライド番号プレースホルダー 1">
            <a:extLst>
              <a:ext uri="{FF2B5EF4-FFF2-40B4-BE49-F238E27FC236}">
                <a16:creationId xmlns:a16="http://schemas.microsoft.com/office/drawing/2014/main" id="{71C82C54-9547-E56F-5114-244839A8C500}"/>
              </a:ext>
            </a:extLst>
          </p:cNvPr>
          <p:cNvSpPr>
            <a:spLocks noGrp="1"/>
          </p:cNvSpPr>
          <p:nvPr>
            <p:ph type="sldNum" sz="quarter" idx="12"/>
          </p:nvPr>
        </p:nvSpPr>
        <p:spPr>
          <a:xfrm>
            <a:off x="7010400" y="6489667"/>
            <a:ext cx="2133600" cy="365125"/>
          </a:xfrm>
        </p:spPr>
        <p:txBody>
          <a:bodyPr/>
          <a:lstStyle/>
          <a:p>
            <a:fld id="{41389F6C-A434-4945-B3B0-36D25497384F}" type="slidenum">
              <a:rPr lang="zh-CN" altLang="en-US" smtClean="0"/>
              <a:pPr/>
              <a:t>2</a:t>
            </a:fld>
            <a:endParaRPr lang="zh-CN" altLang="en-US"/>
          </a:p>
        </p:txBody>
      </p:sp>
    </p:spTree>
    <p:extLst>
      <p:ext uri="{BB962C8B-B14F-4D97-AF65-F5344CB8AC3E}">
        <p14:creationId xmlns:p14="http://schemas.microsoft.com/office/powerpoint/2010/main" val="764357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428CE968-E789-B94C-ABBA-5ED08476FF10}"/>
              </a:ext>
            </a:extLst>
          </p:cNvPr>
          <p:cNvGraphicFramePr>
            <a:graphicFrameLocks noGrp="1"/>
          </p:cNvGraphicFramePr>
          <p:nvPr>
            <p:extLst>
              <p:ext uri="{D42A27DB-BD31-4B8C-83A1-F6EECF244321}">
                <p14:modId xmlns:p14="http://schemas.microsoft.com/office/powerpoint/2010/main" val="3506857763"/>
              </p:ext>
            </p:extLst>
          </p:nvPr>
        </p:nvGraphicFramePr>
        <p:xfrm>
          <a:off x="675651" y="3662771"/>
          <a:ext cx="7854156" cy="2620801"/>
        </p:xfrm>
        <a:graphic>
          <a:graphicData uri="http://schemas.openxmlformats.org/drawingml/2006/table">
            <a:tbl>
              <a:tblPr>
                <a:tableStyleId>{8EC20E35-A176-4012-BC5E-935CFFF8708E}</a:tableStyleId>
              </a:tblPr>
              <a:tblGrid>
                <a:gridCol w="697489">
                  <a:extLst>
                    <a:ext uri="{9D8B030D-6E8A-4147-A177-3AD203B41FA5}">
                      <a16:colId xmlns:a16="http://schemas.microsoft.com/office/drawing/2014/main" val="2258014345"/>
                    </a:ext>
                  </a:extLst>
                </a:gridCol>
                <a:gridCol w="697489">
                  <a:extLst>
                    <a:ext uri="{9D8B030D-6E8A-4147-A177-3AD203B41FA5}">
                      <a16:colId xmlns:a16="http://schemas.microsoft.com/office/drawing/2014/main" val="522452771"/>
                    </a:ext>
                  </a:extLst>
                </a:gridCol>
                <a:gridCol w="697489">
                  <a:extLst>
                    <a:ext uri="{9D8B030D-6E8A-4147-A177-3AD203B41FA5}">
                      <a16:colId xmlns:a16="http://schemas.microsoft.com/office/drawing/2014/main" val="2033153544"/>
                    </a:ext>
                  </a:extLst>
                </a:gridCol>
                <a:gridCol w="697489">
                  <a:extLst>
                    <a:ext uri="{9D8B030D-6E8A-4147-A177-3AD203B41FA5}">
                      <a16:colId xmlns:a16="http://schemas.microsoft.com/office/drawing/2014/main" val="1601518464"/>
                    </a:ext>
                  </a:extLst>
                </a:gridCol>
                <a:gridCol w="697489">
                  <a:extLst>
                    <a:ext uri="{9D8B030D-6E8A-4147-A177-3AD203B41FA5}">
                      <a16:colId xmlns:a16="http://schemas.microsoft.com/office/drawing/2014/main" val="769789595"/>
                    </a:ext>
                  </a:extLst>
                </a:gridCol>
                <a:gridCol w="697489">
                  <a:extLst>
                    <a:ext uri="{9D8B030D-6E8A-4147-A177-3AD203B41FA5}">
                      <a16:colId xmlns:a16="http://schemas.microsoft.com/office/drawing/2014/main" val="1209584369"/>
                    </a:ext>
                  </a:extLst>
                </a:gridCol>
                <a:gridCol w="697489">
                  <a:extLst>
                    <a:ext uri="{9D8B030D-6E8A-4147-A177-3AD203B41FA5}">
                      <a16:colId xmlns:a16="http://schemas.microsoft.com/office/drawing/2014/main" val="3829896103"/>
                    </a:ext>
                  </a:extLst>
                </a:gridCol>
                <a:gridCol w="50999">
                  <a:extLst>
                    <a:ext uri="{9D8B030D-6E8A-4147-A177-3AD203B41FA5}">
                      <a16:colId xmlns:a16="http://schemas.microsoft.com/office/drawing/2014/main" val="1587007408"/>
                    </a:ext>
                  </a:extLst>
                </a:gridCol>
                <a:gridCol w="973578">
                  <a:extLst>
                    <a:ext uri="{9D8B030D-6E8A-4147-A177-3AD203B41FA5}">
                      <a16:colId xmlns:a16="http://schemas.microsoft.com/office/drawing/2014/main" val="1737195773"/>
                    </a:ext>
                  </a:extLst>
                </a:gridCol>
                <a:gridCol w="973578">
                  <a:extLst>
                    <a:ext uri="{9D8B030D-6E8A-4147-A177-3AD203B41FA5}">
                      <a16:colId xmlns:a16="http://schemas.microsoft.com/office/drawing/2014/main" val="3358097924"/>
                    </a:ext>
                  </a:extLst>
                </a:gridCol>
                <a:gridCol w="973578">
                  <a:extLst>
                    <a:ext uri="{9D8B030D-6E8A-4147-A177-3AD203B41FA5}">
                      <a16:colId xmlns:a16="http://schemas.microsoft.com/office/drawing/2014/main" val="2684448089"/>
                    </a:ext>
                  </a:extLst>
                </a:gridCol>
              </a:tblGrid>
              <a:tr h="312649">
                <a:tc gridSpan="5">
                  <a:txBody>
                    <a:bodyPr/>
                    <a:lstStyle/>
                    <a:p>
                      <a:pPr algn="l" fontAlgn="ctr"/>
                      <a:r>
                        <a:rPr lang="en-US" sz="1100" b="1" u="none" strike="noStrike" dirty="0" err="1">
                          <a:effectLst/>
                        </a:rPr>
                        <a:t>J.P.Morgan</a:t>
                      </a:r>
                      <a:r>
                        <a:rPr lang="en-US" sz="1100" b="1" u="none" strike="noStrike" dirty="0">
                          <a:effectLst/>
                        </a:rPr>
                        <a:t> Global Manufacturing PMI™ Index Summary</a:t>
                      </a:r>
                      <a:endParaRPr lang="en-US" sz="1100" b="1" i="0" u="none" strike="noStrike" dirty="0">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100" b="1" i="0" u="none" strike="noStrike" dirty="0">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tcPr>
                </a:tc>
                <a:tc>
                  <a:txBody>
                    <a:bodyPr/>
                    <a:lstStyle/>
                    <a:p>
                      <a:pPr algn="l" fontAlgn="ctr"/>
                      <a:endParaRPr lang="ja-JP" altLang="en-US" sz="1100" b="1" i="0" u="none" strike="noStrike" dirty="0">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tcPr>
                </a:tc>
                <a:tc>
                  <a:txBody>
                    <a:bodyPr/>
                    <a:lstStyle/>
                    <a:p>
                      <a:pPr algn="l" fontAlgn="ctr"/>
                      <a:endParaRPr lang="ja-JP" altLang="en-US" sz="1100" b="1" i="0" u="none" strike="noStrike" dirty="0">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tcPr>
                </a:tc>
                <a:tc gridSpan="2">
                  <a:txBody>
                    <a:bodyPr/>
                    <a:lstStyle/>
                    <a:p>
                      <a:pPr algn="l" rtl="0" fontAlgn="ctr"/>
                      <a:r>
                        <a:rPr lang="en-US" sz="1100" b="1" u="none" strike="noStrike" dirty="0">
                          <a:effectLst/>
                        </a:rPr>
                        <a:t>Manufacturing PMI</a:t>
                      </a:r>
                      <a:endParaRPr lang="en-US" sz="1100" b="1"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tcPr>
                </a:tc>
                <a:tc hMerge="1">
                  <a:txBody>
                    <a:bodyPr/>
                    <a:lstStyle/>
                    <a:p>
                      <a:endParaRPr kumimoji="1" lang="ja-JP" altLang="en-US"/>
                    </a:p>
                  </a:txBody>
                  <a:tcPr/>
                </a:tc>
                <a:tc>
                  <a:txBody>
                    <a:bodyPr/>
                    <a:lstStyle/>
                    <a:p>
                      <a:pPr algn="l" fontAlgn="ctr"/>
                      <a:r>
                        <a:rPr lang="ja-JP" altLang="en-US" sz="1100" b="1" u="none" strike="noStrike" dirty="0">
                          <a:effectLst/>
                        </a:rPr>
                        <a:t>　</a:t>
                      </a:r>
                      <a:endParaRPr lang="ja-JP" altLang="en-US" sz="1100" b="1" i="0" u="none" strike="noStrike" dirty="0">
                        <a:effectLst/>
                        <a:latin typeface="Arial" panose="020B0604020202020204" pitchFamily="34" charset="0"/>
                      </a:endParaRPr>
                    </a:p>
                  </a:txBody>
                  <a:tcPr marL="9525" marR="9525" marT="9525"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extLst>
                  <a:ext uri="{0D108BD9-81ED-4DB2-BD59-A6C34878D82A}">
                    <a16:rowId xmlns:a16="http://schemas.microsoft.com/office/drawing/2014/main" val="1063160142"/>
                  </a:ext>
                </a:extLst>
              </a:tr>
              <a:tr h="209832">
                <a:tc>
                  <a:txBody>
                    <a:bodyPr/>
                    <a:lstStyle/>
                    <a:p>
                      <a:pPr algn="l" rtl="0" fontAlgn="ctr"/>
                      <a:r>
                        <a:rPr lang="en-US" sz="1000" b="1" u="none" strike="noStrike" dirty="0">
                          <a:effectLst/>
                        </a:rPr>
                        <a:t>Index</a:t>
                      </a:r>
                      <a:endParaRPr lang="en-US" sz="1000" b="1"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rtl="0" fontAlgn="ctr"/>
                      <a:r>
                        <a:rPr lang="ja-JP" altLang="en-US" sz="1000" b="1" u="none" strike="noStrike" dirty="0">
                          <a:effectLst/>
                        </a:rPr>
                        <a:t>　</a:t>
                      </a:r>
                      <a:endParaRPr lang="ja-JP" altLang="en-US" sz="1000" b="1"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Mar-25</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Apr-25</a:t>
                      </a:r>
                    </a:p>
                  </a:txBody>
                  <a:tcPr marL="9525" marR="9525" marT="9525" marB="0" anchor="ctr">
                    <a:lnB w="12700" cap="flat" cmpd="sng" algn="ctr">
                      <a:solidFill>
                        <a:schemeClr val="tx1"/>
                      </a:solidFill>
                      <a:prstDash val="solid"/>
                      <a:round/>
                      <a:headEnd type="none" w="med" len="med"/>
                      <a:tailEnd type="none" w="med" len="med"/>
                    </a:lnB>
                  </a:tcPr>
                </a:tc>
                <a:tc gridSpan="3">
                  <a:txBody>
                    <a:bodyPr/>
                    <a:lstStyle/>
                    <a:p>
                      <a:pPr algn="l" rtl="0" fontAlgn="ctr"/>
                      <a:r>
                        <a:rPr lang="en-US" sz="1000" b="1" u="none" strike="noStrike" dirty="0">
                          <a:effectLst/>
                        </a:rPr>
                        <a:t>Interpretation</a:t>
                      </a:r>
                      <a:endParaRPr lang="en-US" sz="1000" b="1"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rtl="0" fontAlgn="ctr"/>
                      <a:r>
                        <a:rPr lang="ja-JP" altLang="en-US" sz="1000" b="1" u="none" strike="noStrike" dirty="0">
                          <a:effectLst/>
                        </a:rPr>
                        <a:t>　</a:t>
                      </a:r>
                      <a:endParaRPr lang="ja-JP" altLang="en-US" sz="1000" b="1"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rtl="0" fontAlgn="ctr"/>
                      <a:r>
                        <a:rPr lang="en-US" sz="1000" b="1" u="none" strike="noStrike" dirty="0">
                          <a:effectLst/>
                        </a:rPr>
                        <a:t>Country</a:t>
                      </a:r>
                      <a:endParaRPr lang="en-US" sz="1000" b="1"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rtl="0" fontAlgn="ctr"/>
                      <a:r>
                        <a:rPr lang="en-US" sz="1000" b="1" i="0" u="none" strike="noStrike" dirty="0">
                          <a:solidFill>
                            <a:schemeClr val="tx1"/>
                          </a:solidFill>
                          <a:effectLst/>
                          <a:latin typeface="Calibri" panose="020F0502020204030204" pitchFamily="34" charset="0"/>
                        </a:rPr>
                        <a:t>Mar-25</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rtl="0" fontAlgn="ctr"/>
                      <a:r>
                        <a:rPr lang="en-US" sz="1000" b="1" i="0" u="none" strike="noStrike" dirty="0">
                          <a:solidFill>
                            <a:schemeClr val="tx1"/>
                          </a:solidFill>
                          <a:effectLst/>
                          <a:latin typeface="Calibri" panose="020F0502020204030204" pitchFamily="34" charset="0"/>
                        </a:rPr>
                        <a:t>Apr-25</a:t>
                      </a:r>
                    </a:p>
                  </a:txBody>
                  <a:tcPr marL="9525" marR="9525" marT="9525" marB="0" anchor="ct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8180570"/>
                  </a:ext>
                </a:extLst>
              </a:tr>
              <a:tr h="209832">
                <a:tc>
                  <a:txBody>
                    <a:bodyPr/>
                    <a:lstStyle/>
                    <a:p>
                      <a:pPr algn="l" fontAlgn="ctr"/>
                      <a:r>
                        <a:rPr lang="en-US" sz="1000" b="1" u="none" strike="noStrike" dirty="0">
                          <a:effectLst/>
                        </a:rPr>
                        <a:t>PMI</a:t>
                      </a:r>
                      <a:endParaRPr lang="en-US" sz="1000" b="1" i="0" u="none" strike="noStrike" dirty="0">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altLang="zh-CN" sz="900" b="1" i="0" u="none" strike="noStrike" dirty="0">
                          <a:effectLst/>
                          <a:latin typeface="Calibri" panose="020F0502020204030204" pitchFamily="34" charset="0"/>
                        </a:rPr>
                        <a:t>50.3 </a:t>
                      </a: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en-US" altLang="zh-CN" sz="900" b="1" i="0" u="none" strike="noStrike" dirty="0">
                          <a:effectLst/>
                          <a:latin typeface="Calibri" panose="020F0502020204030204" pitchFamily="34" charset="0"/>
                        </a:rPr>
                        <a:t>49.8 </a:t>
                      </a:r>
                    </a:p>
                  </a:txBody>
                  <a:tcPr marL="0" marR="0" marT="0" marB="0" anchor="ctr">
                    <a:lnT w="12700" cap="flat" cmpd="sng" algn="ctr">
                      <a:solidFill>
                        <a:schemeClr val="tx1"/>
                      </a:solidFill>
                      <a:prstDash val="solid"/>
                      <a:round/>
                      <a:headEnd type="none" w="med" len="med"/>
                      <a:tailEnd type="none" w="med" len="med"/>
                    </a:lnT>
                  </a:tcPr>
                </a:tc>
                <a:tc gridSpan="3">
                  <a:txBody>
                    <a:bodyPr/>
                    <a:lstStyle/>
                    <a:p>
                      <a:pPr algn="l" fontAlgn="ctr"/>
                      <a:r>
                        <a:rPr lang="en-US" sz="900" b="1" i="0" u="none" strike="noStrike">
                          <a:effectLst/>
                          <a:latin typeface="Calibri" panose="020F0502020204030204" pitchFamily="34" charset="0"/>
                        </a:rPr>
                        <a:t>Deterioration, from improvement</a:t>
                      </a:r>
                    </a:p>
                  </a:txBody>
                  <a:tcPr marL="0" marR="0" marT="0" marB="0" anchor="ctr">
                    <a:lnT w="12700" cap="flat" cmpd="sng" algn="ctr">
                      <a:solidFill>
                        <a:schemeClr val="tx1"/>
                      </a:solidFill>
                      <a:prstDash val="solid"/>
                      <a:round/>
                      <a:headEnd type="none" w="med" len="med"/>
                      <a:tailEnd type="none" w="med" len="med"/>
                    </a:lnT>
                  </a:tcPr>
                </a:tc>
                <a:tc hMerge="1">
                  <a:txBody>
                    <a:bodyPr/>
                    <a:lstStyle/>
                    <a:p>
                      <a:endParaRPr lang="zh-CN" altLang="en-US"/>
                    </a:p>
                  </a:txBody>
                  <a:tcPr/>
                </a:tc>
                <a:tc hMerge="1">
                  <a:txBody>
                    <a:bodyPr/>
                    <a:lstStyle/>
                    <a:p>
                      <a:endParaRPr lang="zh-CN" altLang="en-US"/>
                    </a:p>
                  </a:txBody>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ctr"/>
                      <a:r>
                        <a:rPr lang="en-US" sz="1000" b="1" u="none" strike="noStrike" dirty="0">
                          <a:effectLst/>
                        </a:rPr>
                        <a:t>Japan</a:t>
                      </a:r>
                      <a:endParaRPr lang="en-US" sz="1000" b="1" i="0" u="none" strike="noStrike" dirty="0">
                        <a:effectLst/>
                        <a:latin typeface="Calibri" panose="020F0502020204030204" pitchFamily="34" charset="0"/>
                      </a:endParaRPr>
                    </a:p>
                  </a:txBody>
                  <a:tcPr marL="9525" marR="9525" marT="9525" marB="0" anchor="ctr">
                    <a:lnR>
                      <a:noFill/>
                    </a:lnR>
                    <a:lnT w="12700" cap="flat" cmpd="sng" algn="ctr">
                      <a:solidFill>
                        <a:schemeClr val="tx1"/>
                      </a:solidFill>
                      <a:prstDash val="solid"/>
                      <a:round/>
                      <a:headEnd type="none" w="med" len="med"/>
                      <a:tailEnd type="none" w="med" len="med"/>
                    </a:lnT>
                  </a:tcPr>
                </a:tc>
                <a:tc>
                  <a:txBody>
                    <a:bodyPr/>
                    <a:lstStyle/>
                    <a:p>
                      <a:pPr algn="ctr" fontAlgn="ctr"/>
                      <a:r>
                        <a:rPr lang="en-US" altLang="zh-CN" sz="900" b="1" i="0" u="none" strike="noStrike" dirty="0">
                          <a:effectLst/>
                          <a:latin typeface="Calibri" panose="020F0502020204030204" pitchFamily="34" charset="0"/>
                        </a:rPr>
                        <a:t>48.4 </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900" b="1" i="0" u="none" strike="noStrike" dirty="0">
                          <a:effectLst/>
                          <a:latin typeface="Calibri" panose="020F0502020204030204" pitchFamily="34" charset="0"/>
                        </a:rPr>
                        <a:t>48.7 </a:t>
                      </a:r>
                    </a:p>
                  </a:txBody>
                  <a:tcPr marL="0" marR="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9669389"/>
                  </a:ext>
                </a:extLst>
              </a:tr>
              <a:tr h="209832">
                <a:tc>
                  <a:txBody>
                    <a:bodyPr/>
                    <a:lstStyle/>
                    <a:p>
                      <a:pPr algn="l" fontAlgn="ctr"/>
                      <a:r>
                        <a:rPr lang="en-US" sz="1000" b="1" u="none" strike="noStrike">
                          <a:effectLst/>
                        </a:rPr>
                        <a:t>Output</a:t>
                      </a:r>
                      <a:endParaRPr lang="en-US" sz="1000" b="1" i="0" u="none" strike="noStrike">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tc>
                <a:tc>
                  <a:txBody>
                    <a:bodyPr/>
                    <a:lstStyle/>
                    <a:p>
                      <a:pPr algn="ctr" fontAlgn="ctr"/>
                      <a:r>
                        <a:rPr lang="en-US" altLang="zh-CN" sz="900" b="1" i="0" u="none" strike="noStrike" dirty="0">
                          <a:effectLst/>
                          <a:latin typeface="Calibri" panose="020F0502020204030204" pitchFamily="34" charset="0"/>
                        </a:rPr>
                        <a:t>50.5 </a:t>
                      </a:r>
                    </a:p>
                  </a:txBody>
                  <a:tcPr marL="0" marR="0" marT="0" marB="0" anchor="ctr"/>
                </a:tc>
                <a:tc>
                  <a:txBody>
                    <a:bodyPr/>
                    <a:lstStyle/>
                    <a:p>
                      <a:pPr algn="ctr" fontAlgn="ctr"/>
                      <a:r>
                        <a:rPr lang="en-US" altLang="zh-CN" sz="900" b="1" i="0" u="none" strike="noStrike">
                          <a:effectLst/>
                          <a:latin typeface="Calibri" panose="020F0502020204030204" pitchFamily="34" charset="0"/>
                        </a:rPr>
                        <a:t>50.5 </a:t>
                      </a:r>
                    </a:p>
                  </a:txBody>
                  <a:tcPr marL="0" marR="0" marT="0" marB="0" anchor="ctr"/>
                </a:tc>
                <a:tc gridSpan="2">
                  <a:txBody>
                    <a:bodyPr/>
                    <a:lstStyle/>
                    <a:p>
                      <a:pPr algn="l" fontAlgn="ctr"/>
                      <a:r>
                        <a:rPr lang="en-US" sz="900" b="1" i="0" u="none" strike="noStrike">
                          <a:effectLst/>
                          <a:latin typeface="Calibri" panose="020F0502020204030204" pitchFamily="34" charset="0"/>
                        </a:rPr>
                        <a:t>Growth, faster rate</a:t>
                      </a:r>
                    </a:p>
                  </a:txBody>
                  <a:tcPr marL="0" marR="0" marT="0" marB="0" anchor="ctr"/>
                </a:tc>
                <a:tc hMerge="1">
                  <a:txBody>
                    <a:bodyPr/>
                    <a:lstStyle/>
                    <a:p>
                      <a:endParaRPr lang="zh-CN" altLang="en-US"/>
                    </a:p>
                  </a:txBody>
                  <a:tcPr/>
                </a:tc>
                <a:tc>
                  <a:txBody>
                    <a:bodyPr/>
                    <a:lstStyle/>
                    <a:p>
                      <a:pPr algn="l" fontAlgn="ctr"/>
                      <a:endParaRPr lang="zh-CN" altLang="en-US" sz="900" b="1" i="0" u="none" strike="noStrike">
                        <a:effectLst/>
                        <a:latin typeface="Calibri" panose="020F0502020204030204" pitchFamily="34" charset="0"/>
                      </a:endParaRPr>
                    </a:p>
                  </a:txBody>
                  <a:tcPr marL="0" marR="0" marT="0" marB="0" anchor="ct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tc>
                <a:tc>
                  <a:txBody>
                    <a:bodyPr/>
                    <a:lstStyle/>
                    <a:p>
                      <a:pPr algn="l" fontAlgn="ctr"/>
                      <a:r>
                        <a:rPr lang="en-US" sz="1000" b="1" u="none" strike="noStrike" dirty="0">
                          <a:effectLst/>
                        </a:rPr>
                        <a:t>Korea</a:t>
                      </a:r>
                      <a:endParaRPr lang="en-US" sz="1000" b="1" i="0" u="none" strike="noStrike" dirty="0">
                        <a:effectLst/>
                        <a:latin typeface="Calibri" panose="020F0502020204030204" pitchFamily="34" charset="0"/>
                      </a:endParaRPr>
                    </a:p>
                  </a:txBody>
                  <a:tcPr marL="9525" marR="9525" marT="9525" marB="0" anchor="ctr"/>
                </a:tc>
                <a:tc>
                  <a:txBody>
                    <a:bodyPr/>
                    <a:lstStyle/>
                    <a:p>
                      <a:pPr algn="ctr" fontAlgn="ctr"/>
                      <a:r>
                        <a:rPr lang="en-US" altLang="zh-CN" sz="900" b="1" i="0" u="none" strike="noStrike" dirty="0">
                          <a:effectLst/>
                          <a:latin typeface="Calibri" panose="020F0502020204030204" pitchFamily="34" charset="0"/>
                        </a:rPr>
                        <a:t>49.1 </a:t>
                      </a:r>
                    </a:p>
                  </a:txBody>
                  <a:tcPr marL="0" marR="0" marT="0" marB="0" anchor="ctr">
                    <a:lnT w="12700" cap="flat" cmpd="sng" algn="ctr">
                      <a:noFill/>
                      <a:prstDash val="solid"/>
                      <a:round/>
                      <a:headEnd type="none" w="med" len="med"/>
                      <a:tailEnd type="none" w="med" len="med"/>
                    </a:lnT>
                    <a:lnB>
                      <a:noFill/>
                    </a:lnB>
                    <a:noFill/>
                  </a:tcPr>
                </a:tc>
                <a:tc>
                  <a:txBody>
                    <a:bodyPr/>
                    <a:lstStyle/>
                    <a:p>
                      <a:pPr algn="ctr" fontAlgn="ctr"/>
                      <a:r>
                        <a:rPr lang="en-US" altLang="zh-CN" sz="900" b="1" i="0" u="none" strike="noStrike">
                          <a:effectLst/>
                          <a:latin typeface="Calibri" panose="020F0502020204030204" pitchFamily="34" charset="0"/>
                        </a:rPr>
                        <a:t>47.5 </a:t>
                      </a:r>
                    </a:p>
                  </a:txBody>
                  <a:tcPr marL="0" marR="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noFill/>
                  </a:tcPr>
                </a:tc>
                <a:extLst>
                  <a:ext uri="{0D108BD9-81ED-4DB2-BD59-A6C34878D82A}">
                    <a16:rowId xmlns:a16="http://schemas.microsoft.com/office/drawing/2014/main" val="2883318736"/>
                  </a:ext>
                </a:extLst>
              </a:tr>
              <a:tr h="209832">
                <a:tc>
                  <a:txBody>
                    <a:bodyPr/>
                    <a:lstStyle/>
                    <a:p>
                      <a:pPr algn="l" fontAlgn="ctr"/>
                      <a:r>
                        <a:rPr lang="en-US" sz="1000" b="1" u="none" strike="noStrike">
                          <a:effectLst/>
                        </a:rPr>
                        <a:t>New Orders</a:t>
                      </a:r>
                      <a:endParaRPr lang="en-US" sz="1000" b="1" i="0" u="none" strike="noStrike">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tc>
                <a:tc>
                  <a:txBody>
                    <a:bodyPr/>
                    <a:lstStyle/>
                    <a:p>
                      <a:pPr algn="ctr" fontAlgn="ctr"/>
                      <a:r>
                        <a:rPr lang="en-US" altLang="zh-CN" sz="900" b="1" i="0" u="none" strike="noStrike" dirty="0">
                          <a:effectLst/>
                          <a:latin typeface="Calibri" panose="020F0502020204030204" pitchFamily="34" charset="0"/>
                        </a:rPr>
                        <a:t>50.8 </a:t>
                      </a:r>
                    </a:p>
                  </a:txBody>
                  <a:tcPr marL="0" marR="0" marT="0" marB="0" anchor="ctr"/>
                </a:tc>
                <a:tc>
                  <a:txBody>
                    <a:bodyPr/>
                    <a:lstStyle/>
                    <a:p>
                      <a:pPr algn="ctr" fontAlgn="ctr"/>
                      <a:r>
                        <a:rPr lang="en-US" altLang="zh-CN" sz="900" b="1" i="0" u="none" strike="noStrike">
                          <a:effectLst/>
                          <a:latin typeface="Calibri" panose="020F0502020204030204" pitchFamily="34" charset="0"/>
                        </a:rPr>
                        <a:t>49.8 </a:t>
                      </a:r>
                    </a:p>
                  </a:txBody>
                  <a:tcPr marL="0" marR="0" marT="0" marB="0" anchor="ctr"/>
                </a:tc>
                <a:tc gridSpan="2">
                  <a:txBody>
                    <a:bodyPr/>
                    <a:lstStyle/>
                    <a:p>
                      <a:pPr algn="l" fontAlgn="ctr"/>
                      <a:r>
                        <a:rPr lang="en-US" sz="900" b="1" i="0" u="none" strike="noStrike">
                          <a:effectLst/>
                          <a:latin typeface="Calibri" panose="020F0502020204030204" pitchFamily="34" charset="0"/>
                        </a:rPr>
                        <a:t>Decline, from increasing</a:t>
                      </a:r>
                    </a:p>
                  </a:txBody>
                  <a:tcPr marL="0" marR="0" marT="0" marB="0" anchor="ctr"/>
                </a:tc>
                <a:tc hMerge="1">
                  <a:txBody>
                    <a:bodyPr/>
                    <a:lstStyle/>
                    <a:p>
                      <a:endParaRPr lang="zh-CN" altLang="en-US"/>
                    </a:p>
                  </a:txBody>
                  <a:tcPr/>
                </a:tc>
                <a:tc>
                  <a:txBody>
                    <a:bodyPr/>
                    <a:lstStyle/>
                    <a:p>
                      <a:pPr algn="l" fontAlgn="ctr"/>
                      <a:endParaRPr lang="zh-CN" altLang="en-US" sz="900" b="1" i="0" u="none" strike="noStrike">
                        <a:effectLst/>
                        <a:latin typeface="Calibri" panose="020F0502020204030204" pitchFamily="34" charset="0"/>
                      </a:endParaRPr>
                    </a:p>
                  </a:txBody>
                  <a:tcPr marL="0" marR="0" marT="0" marB="0" anchor="ct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tc>
                <a:tc>
                  <a:txBody>
                    <a:bodyPr/>
                    <a:lstStyle/>
                    <a:p>
                      <a:pPr algn="l" fontAlgn="ctr"/>
                      <a:r>
                        <a:rPr lang="en-US" sz="1000" b="1" u="none" strike="noStrike">
                          <a:effectLst/>
                        </a:rPr>
                        <a:t>India</a:t>
                      </a:r>
                      <a:endParaRPr lang="en-US" sz="1000" b="1" i="0" u="none" strike="noStrike">
                        <a:effectLst/>
                        <a:latin typeface="Calibri" panose="020F0502020204030204" pitchFamily="34" charset="0"/>
                      </a:endParaRPr>
                    </a:p>
                  </a:txBody>
                  <a:tcPr marL="9525" marR="9525" marT="9525" marB="0" anchor="ctr">
                    <a:lnR>
                      <a:noFill/>
                    </a:lnR>
                  </a:tcPr>
                </a:tc>
                <a:tc>
                  <a:txBody>
                    <a:bodyPr/>
                    <a:lstStyle/>
                    <a:p>
                      <a:pPr algn="ctr" fontAlgn="ctr"/>
                      <a:r>
                        <a:rPr lang="en-US" altLang="zh-CN" sz="900" b="1" i="0" u="none" strike="noStrike" dirty="0">
                          <a:effectLst/>
                          <a:latin typeface="Calibri" panose="020F0502020204030204" pitchFamily="34" charset="0"/>
                        </a:rPr>
                        <a:t>58.1 </a:t>
                      </a:r>
                    </a:p>
                  </a:txBody>
                  <a:tcPr marL="0" marR="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CN" sz="900" b="1" i="0" u="none" strike="noStrike">
                          <a:effectLst/>
                          <a:latin typeface="Calibri" panose="020F0502020204030204" pitchFamily="34" charset="0"/>
                        </a:rPr>
                        <a:t>58.2 </a:t>
                      </a:r>
                    </a:p>
                  </a:txBody>
                  <a:tcPr marL="0" marR="0" marT="0"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0999847"/>
                  </a:ext>
                </a:extLst>
              </a:tr>
              <a:tr h="209832">
                <a:tc gridSpan="2">
                  <a:txBody>
                    <a:bodyPr/>
                    <a:lstStyle/>
                    <a:p>
                      <a:pPr algn="l" fontAlgn="ctr"/>
                      <a:r>
                        <a:rPr lang="en-US" sz="1000" b="1" u="none" strike="noStrike">
                          <a:effectLst/>
                        </a:rPr>
                        <a:t>New Export Orders</a:t>
                      </a:r>
                      <a:endParaRPr lang="en-US" sz="1000" b="1" i="0" u="none" strike="noStrike">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tcPr>
                </a:tc>
                <a:tc hMerge="1">
                  <a:txBody>
                    <a:bodyPr/>
                    <a:lstStyle/>
                    <a:p>
                      <a:endParaRPr kumimoji="1" lang="ja-JP" altLang="en-US"/>
                    </a:p>
                  </a:txBody>
                  <a:tcPr/>
                </a:tc>
                <a:tc>
                  <a:txBody>
                    <a:bodyPr/>
                    <a:lstStyle/>
                    <a:p>
                      <a:pPr algn="ctr" fontAlgn="ctr"/>
                      <a:r>
                        <a:rPr lang="en-US" altLang="zh-CN" sz="900" b="1" i="0" u="none" strike="noStrike" dirty="0">
                          <a:effectLst/>
                          <a:latin typeface="Calibri" panose="020F0502020204030204" pitchFamily="34" charset="0"/>
                        </a:rPr>
                        <a:t>50.1 </a:t>
                      </a:r>
                    </a:p>
                  </a:txBody>
                  <a:tcPr marL="0" marR="0" marT="0" marB="0" anchor="ctr"/>
                </a:tc>
                <a:tc>
                  <a:txBody>
                    <a:bodyPr/>
                    <a:lstStyle/>
                    <a:p>
                      <a:pPr algn="ctr" fontAlgn="ctr"/>
                      <a:r>
                        <a:rPr lang="en-US" altLang="zh-CN" sz="900" b="1" i="0" u="none" strike="noStrike">
                          <a:effectLst/>
                          <a:latin typeface="Calibri" panose="020F0502020204030204" pitchFamily="34" charset="0"/>
                        </a:rPr>
                        <a:t>47.2 </a:t>
                      </a:r>
                    </a:p>
                  </a:txBody>
                  <a:tcPr marL="0" marR="0" marT="0" marB="0" anchor="ctr"/>
                </a:tc>
                <a:tc gridSpan="2">
                  <a:txBody>
                    <a:bodyPr/>
                    <a:lstStyle/>
                    <a:p>
                      <a:pPr algn="l" fontAlgn="ctr"/>
                      <a:r>
                        <a:rPr lang="en-US" sz="900" b="1" i="0" u="none" strike="noStrike">
                          <a:effectLst/>
                          <a:latin typeface="Calibri" panose="020F0502020204030204" pitchFamily="34" charset="0"/>
                        </a:rPr>
                        <a:t>Decline, from increasing</a:t>
                      </a:r>
                    </a:p>
                  </a:txBody>
                  <a:tcPr marL="0" marR="0" marT="0" marB="0" anchor="ctr"/>
                </a:tc>
                <a:tc hMerge="1">
                  <a:txBody>
                    <a:bodyPr/>
                    <a:lstStyle/>
                    <a:p>
                      <a:endParaRPr lang="zh-CN" altLang="en-US"/>
                    </a:p>
                  </a:txBody>
                  <a:tcPr/>
                </a:tc>
                <a:tc>
                  <a:txBody>
                    <a:bodyPr/>
                    <a:lstStyle/>
                    <a:p>
                      <a:pPr algn="l" fontAlgn="ctr"/>
                      <a:endParaRPr lang="zh-CN" altLang="en-US" sz="900" b="1" i="0" u="none" strike="noStrike">
                        <a:effectLst/>
                        <a:latin typeface="Calibri" panose="020F0502020204030204" pitchFamily="34" charset="0"/>
                      </a:endParaRPr>
                    </a:p>
                  </a:txBody>
                  <a:tcPr marL="0" marR="0" marT="0" marB="0" anchor="ct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tc>
                <a:tc>
                  <a:txBody>
                    <a:bodyPr/>
                    <a:lstStyle/>
                    <a:p>
                      <a:pPr algn="l" fontAlgn="ctr"/>
                      <a:r>
                        <a:rPr lang="en-US" sz="1000" b="1" u="none" strike="noStrike" dirty="0">
                          <a:effectLst/>
                        </a:rPr>
                        <a:t>Vietnam</a:t>
                      </a:r>
                      <a:endParaRPr lang="en-US" sz="1000" b="1" i="0" u="none" strike="noStrike" dirty="0">
                        <a:effectLst/>
                        <a:latin typeface="Calibri" panose="020F0502020204030204" pitchFamily="34" charset="0"/>
                      </a:endParaRPr>
                    </a:p>
                  </a:txBody>
                  <a:tcPr marL="9525" marR="9525" marT="9525" marB="0" anchor="ctr"/>
                </a:tc>
                <a:tc>
                  <a:txBody>
                    <a:bodyPr/>
                    <a:lstStyle/>
                    <a:p>
                      <a:pPr algn="ctr" fontAlgn="ctr"/>
                      <a:r>
                        <a:rPr lang="en-US" altLang="zh-CN" sz="900" b="1" i="0" u="none" strike="noStrike" dirty="0">
                          <a:effectLst/>
                          <a:latin typeface="Calibri" panose="020F0502020204030204" pitchFamily="34" charset="0"/>
                        </a:rPr>
                        <a:t>50.5 </a:t>
                      </a:r>
                    </a:p>
                  </a:txBody>
                  <a:tcPr marL="0" marR="0" marT="0" marB="0" anchor="ctr">
                    <a:lnT w="12700" cap="flat" cmpd="sng" algn="ctr">
                      <a:noFill/>
                      <a:prstDash val="solid"/>
                      <a:round/>
                      <a:headEnd type="none" w="med" len="med"/>
                      <a:tailEnd type="none" w="med" len="med"/>
                    </a:lnT>
                    <a:noFill/>
                  </a:tcPr>
                </a:tc>
                <a:tc>
                  <a:txBody>
                    <a:bodyPr/>
                    <a:lstStyle/>
                    <a:p>
                      <a:pPr algn="ctr" fontAlgn="ctr"/>
                      <a:r>
                        <a:rPr lang="en-US" altLang="zh-CN" sz="900" b="1" i="0" u="none" strike="noStrike">
                          <a:effectLst/>
                          <a:latin typeface="Calibri" panose="020F0502020204030204" pitchFamily="34" charset="0"/>
                        </a:rPr>
                        <a:t>45.6 </a:t>
                      </a:r>
                    </a:p>
                  </a:txBody>
                  <a:tcPr marL="0" marR="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noFill/>
                  </a:tcPr>
                </a:tc>
                <a:extLst>
                  <a:ext uri="{0D108BD9-81ED-4DB2-BD59-A6C34878D82A}">
                    <a16:rowId xmlns:a16="http://schemas.microsoft.com/office/drawing/2014/main" val="2241807867"/>
                  </a:ext>
                </a:extLst>
              </a:tr>
              <a:tr h="209832">
                <a:tc gridSpan="2">
                  <a:txBody>
                    <a:bodyPr/>
                    <a:lstStyle/>
                    <a:p>
                      <a:pPr algn="l" fontAlgn="ctr"/>
                      <a:r>
                        <a:rPr lang="en-US" sz="1000" b="1" u="none" strike="noStrike">
                          <a:effectLst/>
                        </a:rPr>
                        <a:t>Future Output</a:t>
                      </a:r>
                      <a:endParaRPr lang="en-US" sz="1000" b="1" i="0" u="none" strike="noStrike">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tcPr>
                </a:tc>
                <a:tc hMerge="1">
                  <a:txBody>
                    <a:bodyPr/>
                    <a:lstStyle/>
                    <a:p>
                      <a:endParaRPr kumimoji="1" lang="ja-JP" altLang="en-US"/>
                    </a:p>
                  </a:txBody>
                  <a:tcPr/>
                </a:tc>
                <a:tc>
                  <a:txBody>
                    <a:bodyPr/>
                    <a:lstStyle/>
                    <a:p>
                      <a:pPr algn="ctr" fontAlgn="ctr"/>
                      <a:r>
                        <a:rPr lang="en-US" altLang="zh-CN" sz="900" b="1" i="0" u="none" strike="noStrike" dirty="0">
                          <a:effectLst/>
                          <a:latin typeface="Calibri" panose="020F0502020204030204" pitchFamily="34" charset="0"/>
                        </a:rPr>
                        <a:t>60.9 </a:t>
                      </a:r>
                    </a:p>
                  </a:txBody>
                  <a:tcPr marL="0" marR="0" marT="0" marB="0" anchor="ctr"/>
                </a:tc>
                <a:tc>
                  <a:txBody>
                    <a:bodyPr/>
                    <a:lstStyle/>
                    <a:p>
                      <a:pPr algn="ctr" fontAlgn="ctr"/>
                      <a:r>
                        <a:rPr lang="en-US" altLang="zh-CN" sz="900" b="1" i="0" u="none" strike="noStrike">
                          <a:effectLst/>
                          <a:latin typeface="Calibri" panose="020F0502020204030204" pitchFamily="34" charset="0"/>
                        </a:rPr>
                        <a:t>57.2 </a:t>
                      </a:r>
                    </a:p>
                  </a:txBody>
                  <a:tcPr marL="0" marR="0" marT="0" marB="0" anchor="ctr"/>
                </a:tc>
                <a:tc gridSpan="3">
                  <a:txBody>
                    <a:bodyPr/>
                    <a:lstStyle/>
                    <a:p>
                      <a:pPr algn="l" fontAlgn="ctr"/>
                      <a:r>
                        <a:rPr lang="en-US" sz="900" b="1" i="0" u="none" strike="noStrike">
                          <a:effectLst/>
                          <a:latin typeface="Calibri" panose="020F0502020204030204" pitchFamily="34" charset="0"/>
                        </a:rPr>
                        <a:t>Growth expected, weaker sentiment</a:t>
                      </a:r>
                    </a:p>
                  </a:txBody>
                  <a:tcPr marL="0" marR="0" marT="0" marB="0" anchor="ctr"/>
                </a:tc>
                <a:tc hMerge="1">
                  <a:txBody>
                    <a:bodyPr/>
                    <a:lstStyle/>
                    <a:p>
                      <a:endParaRPr lang="zh-CN" altLang="en-US"/>
                    </a:p>
                  </a:txBody>
                  <a:tcPr/>
                </a:tc>
                <a:tc hMerge="1">
                  <a:txBody>
                    <a:bodyPr/>
                    <a:lstStyle/>
                    <a:p>
                      <a:endParaRPr lang="zh-CN" altLang="en-US"/>
                    </a:p>
                  </a:txBody>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tc>
                <a:tc>
                  <a:txBody>
                    <a:bodyPr/>
                    <a:lstStyle/>
                    <a:p>
                      <a:pPr algn="l" fontAlgn="ctr"/>
                      <a:r>
                        <a:rPr lang="en-US" sz="1000" b="1" u="none" strike="noStrike">
                          <a:effectLst/>
                        </a:rPr>
                        <a:t>Indonesia</a:t>
                      </a:r>
                      <a:endParaRPr lang="en-US" sz="1000" b="1" i="0" u="none" strike="noStrike">
                        <a:effectLst/>
                        <a:latin typeface="Calibri" panose="020F0502020204030204" pitchFamily="34" charset="0"/>
                      </a:endParaRPr>
                    </a:p>
                  </a:txBody>
                  <a:tcPr marL="9525" marR="9525" marT="9525" marB="0" anchor="ctr"/>
                </a:tc>
                <a:tc>
                  <a:txBody>
                    <a:bodyPr/>
                    <a:lstStyle/>
                    <a:p>
                      <a:pPr algn="ctr" fontAlgn="ctr"/>
                      <a:r>
                        <a:rPr lang="en-US" altLang="zh-CN" sz="900" b="1" i="0" u="none" strike="noStrike" dirty="0">
                          <a:effectLst/>
                          <a:latin typeface="Calibri" panose="020F0502020204030204" pitchFamily="34" charset="0"/>
                        </a:rPr>
                        <a:t>52.4 </a:t>
                      </a:r>
                    </a:p>
                  </a:txBody>
                  <a:tcPr marL="0" marR="0" marT="0" marB="0" anchor="ctr">
                    <a:noFill/>
                  </a:tcPr>
                </a:tc>
                <a:tc>
                  <a:txBody>
                    <a:bodyPr/>
                    <a:lstStyle/>
                    <a:p>
                      <a:pPr algn="ctr" fontAlgn="ctr"/>
                      <a:r>
                        <a:rPr lang="en-US" altLang="zh-CN" sz="900" b="1" i="0" u="none" strike="noStrike">
                          <a:effectLst/>
                          <a:latin typeface="Calibri" panose="020F0502020204030204" pitchFamily="34" charset="0"/>
                        </a:rPr>
                        <a:t>46.7 </a:t>
                      </a:r>
                    </a:p>
                  </a:txBody>
                  <a:tcPr marL="0" marR="0" marT="0" marB="0" anchor="ctr">
                    <a:lnR w="12700" cap="flat" cmpd="sng" algn="ctr">
                      <a:noFill/>
                      <a:prstDash val="solid"/>
                      <a:round/>
                      <a:headEnd type="none" w="med" len="med"/>
                      <a:tailEnd type="none" w="med" len="med"/>
                    </a:lnR>
                    <a:noFill/>
                  </a:tcPr>
                </a:tc>
                <a:extLst>
                  <a:ext uri="{0D108BD9-81ED-4DB2-BD59-A6C34878D82A}">
                    <a16:rowId xmlns:a16="http://schemas.microsoft.com/office/drawing/2014/main" val="2081657553"/>
                  </a:ext>
                </a:extLst>
              </a:tr>
              <a:tr h="209832">
                <a:tc gridSpan="2">
                  <a:txBody>
                    <a:bodyPr/>
                    <a:lstStyle/>
                    <a:p>
                      <a:pPr algn="l" fontAlgn="ctr"/>
                      <a:r>
                        <a:rPr lang="en-US" sz="1000" b="1" u="none" strike="noStrike">
                          <a:effectLst/>
                        </a:rPr>
                        <a:t>Employment</a:t>
                      </a:r>
                      <a:endParaRPr lang="en-US" sz="1000" b="1" i="0" u="none" strike="noStrike">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tcPr>
                </a:tc>
                <a:tc hMerge="1">
                  <a:txBody>
                    <a:bodyPr/>
                    <a:lstStyle/>
                    <a:p>
                      <a:endParaRPr kumimoji="1" lang="ja-JP" altLang="en-US"/>
                    </a:p>
                  </a:txBody>
                  <a:tcPr/>
                </a:tc>
                <a:tc>
                  <a:txBody>
                    <a:bodyPr/>
                    <a:lstStyle/>
                    <a:p>
                      <a:pPr algn="ctr" fontAlgn="ctr"/>
                      <a:r>
                        <a:rPr lang="en-US" altLang="zh-CN" sz="900" b="1" i="0" u="none" strike="noStrike" dirty="0">
                          <a:effectLst/>
                          <a:latin typeface="Calibri" panose="020F0502020204030204" pitchFamily="34" charset="0"/>
                        </a:rPr>
                        <a:t>49.7 </a:t>
                      </a:r>
                    </a:p>
                  </a:txBody>
                  <a:tcPr marL="0" marR="0" marT="0" marB="0" anchor="ctr"/>
                </a:tc>
                <a:tc>
                  <a:txBody>
                    <a:bodyPr/>
                    <a:lstStyle/>
                    <a:p>
                      <a:pPr algn="ctr" fontAlgn="ctr"/>
                      <a:r>
                        <a:rPr lang="en-US" altLang="zh-CN" sz="900" b="1" i="0" u="none" strike="noStrike">
                          <a:effectLst/>
                          <a:latin typeface="Calibri" panose="020F0502020204030204" pitchFamily="34" charset="0"/>
                        </a:rPr>
                        <a:t>49.1 </a:t>
                      </a:r>
                    </a:p>
                  </a:txBody>
                  <a:tcPr marL="0" marR="0" marT="0" marB="0" anchor="ctr"/>
                </a:tc>
                <a:tc gridSpan="2">
                  <a:txBody>
                    <a:bodyPr/>
                    <a:lstStyle/>
                    <a:p>
                      <a:pPr algn="l" fontAlgn="ctr"/>
                      <a:r>
                        <a:rPr lang="en-US" sz="900" b="1" i="0" u="none" strike="noStrike">
                          <a:effectLst/>
                          <a:latin typeface="Calibri" panose="020F0502020204030204" pitchFamily="34" charset="0"/>
                        </a:rPr>
                        <a:t>Decline, faster rate</a:t>
                      </a:r>
                    </a:p>
                  </a:txBody>
                  <a:tcPr marL="0" marR="0" marT="0" marB="0" anchor="ctr"/>
                </a:tc>
                <a:tc hMerge="1">
                  <a:txBody>
                    <a:bodyPr/>
                    <a:lstStyle/>
                    <a:p>
                      <a:endParaRPr lang="zh-CN" altLang="en-US"/>
                    </a:p>
                  </a:txBody>
                  <a:tcPr/>
                </a:tc>
                <a:tc>
                  <a:txBody>
                    <a:bodyPr/>
                    <a:lstStyle/>
                    <a:p>
                      <a:pPr algn="l" fontAlgn="ctr"/>
                      <a:endParaRPr lang="zh-CN" altLang="en-US" sz="900" b="1" i="0" u="none" strike="noStrike">
                        <a:effectLst/>
                        <a:latin typeface="Calibri" panose="020F0502020204030204" pitchFamily="34" charset="0"/>
                      </a:endParaRPr>
                    </a:p>
                  </a:txBody>
                  <a:tcPr marL="0" marR="0" marT="0" marB="0" anchor="ct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tc>
                <a:tc>
                  <a:txBody>
                    <a:bodyPr/>
                    <a:lstStyle/>
                    <a:p>
                      <a:pPr algn="l" fontAlgn="ctr"/>
                      <a:r>
                        <a:rPr lang="en-US" sz="1000" b="1" u="none" strike="noStrike">
                          <a:effectLst/>
                        </a:rPr>
                        <a:t>Malaysia</a:t>
                      </a:r>
                      <a:endParaRPr lang="en-US" sz="1000" b="1" i="0" u="none" strike="noStrike">
                        <a:effectLst/>
                        <a:latin typeface="Calibri" panose="020F0502020204030204" pitchFamily="34" charset="0"/>
                      </a:endParaRPr>
                    </a:p>
                  </a:txBody>
                  <a:tcPr marL="9525" marR="9525" marT="9525" marB="0" anchor="ctr"/>
                </a:tc>
                <a:tc>
                  <a:txBody>
                    <a:bodyPr/>
                    <a:lstStyle/>
                    <a:p>
                      <a:pPr algn="ctr" fontAlgn="ctr"/>
                      <a:r>
                        <a:rPr lang="en-US" altLang="zh-CN" sz="900" b="1" i="0" u="none" strike="noStrike" dirty="0">
                          <a:effectLst/>
                          <a:latin typeface="Calibri" panose="020F0502020204030204" pitchFamily="34" charset="0"/>
                        </a:rPr>
                        <a:t>48.8 </a:t>
                      </a:r>
                    </a:p>
                  </a:txBody>
                  <a:tcPr marL="0" marR="0" marT="0" marB="0" anchor="ctr">
                    <a:noFill/>
                  </a:tcPr>
                </a:tc>
                <a:tc>
                  <a:txBody>
                    <a:bodyPr/>
                    <a:lstStyle/>
                    <a:p>
                      <a:pPr algn="ctr" fontAlgn="ctr"/>
                      <a:r>
                        <a:rPr lang="en-US" altLang="zh-CN" sz="900" b="1" i="0" u="none" strike="noStrike">
                          <a:effectLst/>
                          <a:latin typeface="Calibri" panose="020F0502020204030204" pitchFamily="34" charset="0"/>
                        </a:rPr>
                        <a:t>48.6 </a:t>
                      </a:r>
                    </a:p>
                  </a:txBody>
                  <a:tcPr marL="0" marR="0" marT="0" marB="0" anchor="ctr">
                    <a:lnR w="12700" cap="flat" cmpd="sng" algn="ctr">
                      <a:noFill/>
                      <a:prstDash val="solid"/>
                      <a:round/>
                      <a:headEnd type="none" w="med" len="med"/>
                      <a:tailEnd type="none" w="med" len="med"/>
                    </a:lnR>
                    <a:noFill/>
                  </a:tcPr>
                </a:tc>
                <a:extLst>
                  <a:ext uri="{0D108BD9-81ED-4DB2-BD59-A6C34878D82A}">
                    <a16:rowId xmlns:a16="http://schemas.microsoft.com/office/drawing/2014/main" val="2191808062"/>
                  </a:ext>
                </a:extLst>
              </a:tr>
              <a:tr h="209832">
                <a:tc>
                  <a:txBody>
                    <a:bodyPr/>
                    <a:lstStyle/>
                    <a:p>
                      <a:pPr algn="l" fontAlgn="ctr"/>
                      <a:r>
                        <a:rPr lang="en-US" sz="1000" b="1" u="none" strike="noStrike">
                          <a:effectLst/>
                        </a:rPr>
                        <a:t>Input Prices</a:t>
                      </a:r>
                      <a:endParaRPr lang="en-US" sz="1000" b="1" i="0" u="none" strike="noStrike">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tc>
                <a:tc>
                  <a:txBody>
                    <a:bodyPr/>
                    <a:lstStyle/>
                    <a:p>
                      <a:pPr algn="ctr" fontAlgn="ctr"/>
                      <a:r>
                        <a:rPr lang="en-US" altLang="zh-CN" sz="900" b="1" i="0" u="none" strike="noStrike" dirty="0">
                          <a:effectLst/>
                          <a:latin typeface="Calibri" panose="020F0502020204030204" pitchFamily="34" charset="0"/>
                        </a:rPr>
                        <a:t>55.2 </a:t>
                      </a:r>
                    </a:p>
                  </a:txBody>
                  <a:tcPr marL="0" marR="0" marT="0" marB="0" anchor="ctr"/>
                </a:tc>
                <a:tc>
                  <a:txBody>
                    <a:bodyPr/>
                    <a:lstStyle/>
                    <a:p>
                      <a:pPr algn="ctr" fontAlgn="ctr"/>
                      <a:r>
                        <a:rPr lang="en-US" altLang="zh-CN" sz="900" b="1" i="0" u="none" strike="noStrike">
                          <a:effectLst/>
                          <a:latin typeface="Calibri" panose="020F0502020204030204" pitchFamily="34" charset="0"/>
                        </a:rPr>
                        <a:t>55.1 </a:t>
                      </a:r>
                    </a:p>
                  </a:txBody>
                  <a:tcPr marL="0" marR="0" marT="0" marB="0" anchor="ctr"/>
                </a:tc>
                <a:tc gridSpan="2">
                  <a:txBody>
                    <a:bodyPr/>
                    <a:lstStyle/>
                    <a:p>
                      <a:pPr algn="l" fontAlgn="ctr"/>
                      <a:r>
                        <a:rPr lang="en-US" sz="900" b="1" i="0" u="none" strike="noStrike">
                          <a:effectLst/>
                          <a:latin typeface="Calibri" panose="020F0502020204030204" pitchFamily="34" charset="0"/>
                        </a:rPr>
                        <a:t>Inflation, same rate</a:t>
                      </a:r>
                    </a:p>
                  </a:txBody>
                  <a:tcPr marL="0" marR="0" marT="0" marB="0" anchor="ctr"/>
                </a:tc>
                <a:tc hMerge="1">
                  <a:txBody>
                    <a:bodyPr/>
                    <a:lstStyle/>
                    <a:p>
                      <a:endParaRPr lang="zh-CN" altLang="en-US"/>
                    </a:p>
                  </a:txBody>
                  <a:tcPr/>
                </a:tc>
                <a:tc>
                  <a:txBody>
                    <a:bodyPr/>
                    <a:lstStyle/>
                    <a:p>
                      <a:pPr algn="l" fontAlgn="ctr"/>
                      <a:endParaRPr lang="zh-CN" altLang="en-US" sz="900" b="1" i="0" u="none" strike="noStrike">
                        <a:effectLst/>
                        <a:latin typeface="Calibri" panose="020F0502020204030204" pitchFamily="34" charset="0"/>
                      </a:endParaRPr>
                    </a:p>
                  </a:txBody>
                  <a:tcPr marL="0" marR="0" marT="0" marB="0" anchor="ct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tc>
                <a:tc>
                  <a:txBody>
                    <a:bodyPr/>
                    <a:lstStyle/>
                    <a:p>
                      <a:pPr algn="l" fontAlgn="ctr"/>
                      <a:r>
                        <a:rPr lang="en-US" sz="1000" b="1" u="none" strike="noStrike" dirty="0">
                          <a:effectLst/>
                        </a:rPr>
                        <a:t>Thailand</a:t>
                      </a:r>
                      <a:endParaRPr lang="en-US" sz="1000" b="1" i="0" u="none" strike="noStrike" dirty="0">
                        <a:effectLst/>
                        <a:latin typeface="Calibri" panose="020F0502020204030204" pitchFamily="34" charset="0"/>
                      </a:endParaRPr>
                    </a:p>
                  </a:txBody>
                  <a:tcPr marL="9525" marR="9525" marT="9525" marB="0" anchor="ctr"/>
                </a:tc>
                <a:tc>
                  <a:txBody>
                    <a:bodyPr/>
                    <a:lstStyle/>
                    <a:p>
                      <a:pPr algn="ctr" fontAlgn="ctr"/>
                      <a:r>
                        <a:rPr lang="en-US" altLang="zh-CN" sz="900" b="1" i="0" u="none" strike="noStrike" dirty="0">
                          <a:effectLst/>
                          <a:latin typeface="Calibri" panose="020F0502020204030204" pitchFamily="34" charset="0"/>
                        </a:rPr>
                        <a:t>49.9 </a:t>
                      </a:r>
                    </a:p>
                  </a:txBody>
                  <a:tcPr marL="0" marR="0" marT="0" marB="0" anchor="ctr">
                    <a:noFill/>
                  </a:tcPr>
                </a:tc>
                <a:tc>
                  <a:txBody>
                    <a:bodyPr/>
                    <a:lstStyle/>
                    <a:p>
                      <a:pPr algn="ctr" fontAlgn="ctr"/>
                      <a:r>
                        <a:rPr lang="en-US" altLang="zh-CN" sz="900" b="1" i="0" u="none" strike="noStrike">
                          <a:effectLst/>
                          <a:latin typeface="Calibri" panose="020F0502020204030204" pitchFamily="34" charset="0"/>
                        </a:rPr>
                        <a:t>49.5 </a:t>
                      </a:r>
                    </a:p>
                  </a:txBody>
                  <a:tcPr marL="0" marR="0" marT="0" marB="0" anchor="ctr">
                    <a:lnR w="12700" cap="flat" cmpd="sng" algn="ctr">
                      <a:noFill/>
                      <a:prstDash val="solid"/>
                      <a:round/>
                      <a:headEnd type="none" w="med" len="med"/>
                      <a:tailEnd type="none" w="med" len="med"/>
                    </a:lnR>
                    <a:noFill/>
                  </a:tcPr>
                </a:tc>
                <a:extLst>
                  <a:ext uri="{0D108BD9-81ED-4DB2-BD59-A6C34878D82A}">
                    <a16:rowId xmlns:a16="http://schemas.microsoft.com/office/drawing/2014/main" val="1983190054"/>
                  </a:ext>
                </a:extLst>
              </a:tr>
              <a:tr h="209832">
                <a:tc gridSpan="2">
                  <a:txBody>
                    <a:bodyPr/>
                    <a:lstStyle/>
                    <a:p>
                      <a:pPr algn="l" fontAlgn="ctr"/>
                      <a:r>
                        <a:rPr lang="en-US" sz="1000" b="1" u="none" strike="noStrike" dirty="0">
                          <a:effectLst/>
                        </a:rPr>
                        <a:t>Output Prices</a:t>
                      </a:r>
                      <a:endParaRPr lang="en-US" sz="1000" b="1" i="0" u="none" strike="noStrike" dirty="0">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zh-CN" sz="900" b="1" i="0" u="none" strike="noStrike" dirty="0">
                          <a:effectLst/>
                          <a:latin typeface="Calibri" panose="020F0502020204030204" pitchFamily="34" charset="0"/>
                        </a:rPr>
                        <a:t>52.3 </a:t>
                      </a:r>
                    </a:p>
                  </a:txBody>
                  <a:tcPr marL="0" marR="0" marT="0" marB="0" anchor="ctr">
                    <a:lnB w="12700" cap="flat" cmpd="sng" algn="ctr">
                      <a:solidFill>
                        <a:schemeClr val="tx1"/>
                      </a:solidFill>
                      <a:prstDash val="solid"/>
                      <a:round/>
                      <a:headEnd type="none" w="med" len="med"/>
                      <a:tailEnd type="none" w="med" len="med"/>
                    </a:lnB>
                  </a:tcPr>
                </a:tc>
                <a:tc>
                  <a:txBody>
                    <a:bodyPr/>
                    <a:lstStyle/>
                    <a:p>
                      <a:pPr algn="ctr" fontAlgn="ctr"/>
                      <a:r>
                        <a:rPr lang="en-US" altLang="zh-CN" sz="900" b="1" i="0" u="none" strike="noStrike">
                          <a:effectLst/>
                          <a:latin typeface="Calibri" panose="020F0502020204030204" pitchFamily="34" charset="0"/>
                        </a:rPr>
                        <a:t>52.6 </a:t>
                      </a:r>
                    </a:p>
                  </a:txBody>
                  <a:tcPr marL="0" marR="0" marT="0" marB="0" anchor="ctr">
                    <a:lnB w="12700" cap="flat" cmpd="sng" algn="ctr">
                      <a:solidFill>
                        <a:schemeClr val="tx1"/>
                      </a:solidFill>
                      <a:prstDash val="solid"/>
                      <a:round/>
                      <a:headEnd type="none" w="med" len="med"/>
                      <a:tailEnd type="none" w="med" len="med"/>
                    </a:lnB>
                  </a:tcPr>
                </a:tc>
                <a:tc gridSpan="3">
                  <a:txBody>
                    <a:bodyPr/>
                    <a:lstStyle/>
                    <a:p>
                      <a:pPr algn="l" fontAlgn="ctr"/>
                      <a:r>
                        <a:rPr lang="en-US" sz="900" b="1" i="0" u="none" strike="noStrike" dirty="0">
                          <a:effectLst/>
                          <a:latin typeface="Calibri" panose="020F0502020204030204" pitchFamily="34" charset="0"/>
                        </a:rPr>
                        <a:t>inflation, faster rate</a:t>
                      </a:r>
                    </a:p>
                  </a:txBody>
                  <a:tcPr marL="0" marR="0" marT="0" marB="0" anchor="ctr">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tc>
                <a:tc>
                  <a:txBody>
                    <a:bodyPr/>
                    <a:lstStyle/>
                    <a:p>
                      <a:pPr algn="l" fontAlgn="ctr"/>
                      <a:r>
                        <a:rPr lang="en-US" sz="1000" b="1" u="none" strike="noStrike">
                          <a:effectLst/>
                        </a:rPr>
                        <a:t>ASEAN</a:t>
                      </a:r>
                      <a:endParaRPr lang="en-US" sz="1000" b="1" i="0" u="none" strike="noStrike">
                        <a:effectLst/>
                        <a:latin typeface="Calibri" panose="020F0502020204030204" pitchFamily="34" charset="0"/>
                      </a:endParaRPr>
                    </a:p>
                  </a:txBody>
                  <a:tcPr marL="9525" marR="9525" marT="9525" marB="0" anchor="ctr"/>
                </a:tc>
                <a:tc>
                  <a:txBody>
                    <a:bodyPr/>
                    <a:lstStyle/>
                    <a:p>
                      <a:pPr algn="ctr" fontAlgn="ctr"/>
                      <a:r>
                        <a:rPr lang="en-US" altLang="zh-CN" sz="900" b="1" i="0" u="none" strike="noStrike" dirty="0">
                          <a:effectLst/>
                          <a:latin typeface="Calibri" panose="020F0502020204030204" pitchFamily="34" charset="0"/>
                        </a:rPr>
                        <a:t>50.8 </a:t>
                      </a:r>
                    </a:p>
                  </a:txBody>
                  <a:tcPr marL="0" marR="0" marT="0" marB="0" anchor="ctr">
                    <a:noFill/>
                  </a:tcPr>
                </a:tc>
                <a:tc>
                  <a:txBody>
                    <a:bodyPr/>
                    <a:lstStyle/>
                    <a:p>
                      <a:pPr algn="ctr" fontAlgn="ctr"/>
                      <a:r>
                        <a:rPr lang="en-US" altLang="zh-CN" sz="900" b="1" i="0" u="none" strike="noStrike">
                          <a:effectLst/>
                          <a:latin typeface="Calibri" panose="020F0502020204030204" pitchFamily="34" charset="0"/>
                        </a:rPr>
                        <a:t>48.7 </a:t>
                      </a:r>
                    </a:p>
                  </a:txBody>
                  <a:tcPr marL="0" marR="0" marT="0" marB="0" anchor="ctr">
                    <a:lnR w="12700" cap="flat" cmpd="sng" algn="ctr">
                      <a:noFill/>
                      <a:prstDash val="solid"/>
                      <a:round/>
                      <a:headEnd type="none" w="med" len="med"/>
                      <a:tailEnd type="none" w="med" len="med"/>
                    </a:lnR>
                    <a:noFill/>
                  </a:tcPr>
                </a:tc>
                <a:extLst>
                  <a:ext uri="{0D108BD9-81ED-4DB2-BD59-A6C34878D82A}">
                    <a16:rowId xmlns:a16="http://schemas.microsoft.com/office/drawing/2014/main" val="3204786191"/>
                  </a:ext>
                </a:extLst>
              </a:tr>
              <a:tr h="209832">
                <a:tc gridSpan="7">
                  <a:txBody>
                    <a:bodyPr/>
                    <a:lstStyle/>
                    <a:p>
                      <a:pPr algn="l" fontAlgn="ctr"/>
                      <a:r>
                        <a:rPr lang="en-US" sz="1000" b="0" u="none" strike="noStrike" dirty="0">
                          <a:effectLst/>
                        </a:rPr>
                        <a:t>Remark: </a:t>
                      </a:r>
                      <a:r>
                        <a:rPr lang="en-US" sz="1000" b="0" u="none" strike="noStrike" dirty="0" err="1">
                          <a:effectLst/>
                        </a:rPr>
                        <a:t>sa</a:t>
                      </a:r>
                      <a:r>
                        <a:rPr lang="en-US" sz="1000" b="0" u="none" strike="noStrike" dirty="0">
                          <a:effectLst/>
                        </a:rPr>
                        <a:t>, 50 = no change over previous month, *50 = no change over next 12 months</a:t>
                      </a:r>
                      <a:endParaRPr lang="en-US" sz="1000" b="0" i="0" u="none" strike="noStrike" dirty="0">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1" i="0" u="none" strike="noStrike">
                        <a:effectLst/>
                        <a:latin typeface="Arial" panose="020B0604020202020204" pitchFamily="34" charset="0"/>
                      </a:endParaRPr>
                    </a:p>
                  </a:txBody>
                  <a:tcPr marL="9525" marR="9525" marT="9525" marB="0" anchor="ctr"/>
                </a:tc>
                <a:tc>
                  <a:txBody>
                    <a:bodyPr/>
                    <a:lstStyle/>
                    <a:p>
                      <a:pPr algn="l" fontAlgn="ctr"/>
                      <a:r>
                        <a:rPr lang="en-US" sz="1000" b="1" u="none" strike="noStrike">
                          <a:effectLst/>
                        </a:rPr>
                        <a:t>United States</a:t>
                      </a:r>
                      <a:endParaRPr lang="en-US" sz="1000" b="1" i="0" u="none" strike="noStrike">
                        <a:effectLst/>
                        <a:latin typeface="Calibri" panose="020F0502020204030204" pitchFamily="34" charset="0"/>
                      </a:endParaRPr>
                    </a:p>
                  </a:txBody>
                  <a:tcPr marL="9525" marR="9525" marT="9525" marB="0" anchor="ctr"/>
                </a:tc>
                <a:tc>
                  <a:txBody>
                    <a:bodyPr/>
                    <a:lstStyle/>
                    <a:p>
                      <a:pPr algn="ctr" fontAlgn="ctr"/>
                      <a:r>
                        <a:rPr lang="en-US" altLang="zh-CN" sz="900" b="1" i="0" u="none" strike="noStrike" dirty="0">
                          <a:effectLst/>
                          <a:latin typeface="Calibri" panose="020F0502020204030204" pitchFamily="34" charset="0"/>
                        </a:rPr>
                        <a:t>50.2 </a:t>
                      </a:r>
                    </a:p>
                  </a:txBody>
                  <a:tcPr marL="0" marR="0" marT="0" marB="0" anchor="ctr">
                    <a:noFill/>
                  </a:tcPr>
                </a:tc>
                <a:tc>
                  <a:txBody>
                    <a:bodyPr/>
                    <a:lstStyle/>
                    <a:p>
                      <a:pPr algn="ctr" fontAlgn="ctr"/>
                      <a:r>
                        <a:rPr lang="en-US" altLang="zh-CN" sz="900" b="1" i="0" u="none" strike="noStrike">
                          <a:effectLst/>
                          <a:latin typeface="Calibri" panose="020F0502020204030204" pitchFamily="34" charset="0"/>
                        </a:rPr>
                        <a:t>50.2 </a:t>
                      </a:r>
                    </a:p>
                  </a:txBody>
                  <a:tcPr marL="0" marR="0" marT="0" marB="0" anchor="ctr">
                    <a:lnR w="12700" cap="flat" cmpd="sng" algn="ctr">
                      <a:noFill/>
                      <a:prstDash val="solid"/>
                      <a:round/>
                      <a:headEnd type="none" w="med" len="med"/>
                      <a:tailEnd type="none" w="med" len="med"/>
                    </a:lnR>
                    <a:noFill/>
                  </a:tcPr>
                </a:tc>
                <a:extLst>
                  <a:ext uri="{0D108BD9-81ED-4DB2-BD59-A6C34878D82A}">
                    <a16:rowId xmlns:a16="http://schemas.microsoft.com/office/drawing/2014/main" val="1242244745"/>
                  </a:ext>
                </a:extLst>
              </a:tr>
              <a:tr h="209832">
                <a:tc>
                  <a:txBody>
                    <a:bodyPr/>
                    <a:lstStyle/>
                    <a:p>
                      <a:pPr algn="l" fontAlgn="ctr"/>
                      <a:endParaRPr lang="ja-JP" altLang="en-US" sz="1000" b="1" i="0" u="none" strike="noStrike">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tcPr>
                </a:tc>
                <a:tc>
                  <a:txBody>
                    <a:bodyPr/>
                    <a:lstStyle/>
                    <a:p>
                      <a:pPr algn="l" fontAlgn="ctr"/>
                      <a:endParaRPr lang="ja-JP" altLang="en-US" sz="1000" b="1" i="0" u="none" strike="noStrike" dirty="0">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tcPr>
                </a:tc>
                <a:tc>
                  <a:txBody>
                    <a:bodyPr/>
                    <a:lstStyle/>
                    <a:p>
                      <a:pPr algn="l" fontAlgn="ctr"/>
                      <a:endParaRPr lang="ja-JP" altLang="en-US" sz="1000" b="1" i="0" u="none" strike="noStrike">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tcPr>
                </a:tc>
                <a:tc>
                  <a:txBody>
                    <a:bodyPr/>
                    <a:lstStyle/>
                    <a:p>
                      <a:pPr algn="l" fontAlgn="ctr"/>
                      <a:r>
                        <a:rPr lang="en-US" sz="1000" b="1" u="none" strike="noStrike" dirty="0">
                          <a:effectLst/>
                        </a:rPr>
                        <a:t>Eurozone</a:t>
                      </a:r>
                      <a:endParaRPr lang="en-US" sz="1000" b="1" i="0" u="none" strike="noStrike" dirty="0">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altLang="zh-CN" sz="900" b="1" i="0" u="none" strike="noStrike" dirty="0">
                          <a:effectLst/>
                          <a:latin typeface="Calibri" panose="020F0502020204030204" pitchFamily="34" charset="0"/>
                        </a:rPr>
                        <a:t>48.6 </a:t>
                      </a: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ctr" fontAlgn="ctr"/>
                      <a:r>
                        <a:rPr lang="en-US" altLang="zh-CN" sz="900" b="1" i="0" u="none" strike="noStrike" dirty="0">
                          <a:effectLst/>
                          <a:latin typeface="Calibri" panose="020F0502020204030204" pitchFamily="34" charset="0"/>
                        </a:rPr>
                        <a:t>49.0 </a:t>
                      </a:r>
                    </a:p>
                  </a:txBody>
                  <a:tcPr marL="0" marR="0" marT="0" marB="0" anchor="ct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3323815"/>
                  </a:ext>
                </a:extLst>
              </a:tr>
            </a:tbl>
          </a:graphicData>
        </a:graphic>
      </p:graphicFrame>
      <p:sp>
        <p:nvSpPr>
          <p:cNvPr id="9" name="TextBox 8"/>
          <p:cNvSpPr txBox="1"/>
          <p:nvPr/>
        </p:nvSpPr>
        <p:spPr>
          <a:xfrm>
            <a:off x="614193" y="574430"/>
            <a:ext cx="5688632" cy="461665"/>
          </a:xfrm>
          <a:prstGeom prst="rect">
            <a:avLst/>
          </a:prstGeom>
          <a:noFill/>
        </p:spPr>
        <p:txBody>
          <a:bodyPr wrap="square" rtlCol="0">
            <a:spAutoFit/>
          </a:bodyPr>
          <a:lstStyle/>
          <a:p>
            <a:r>
              <a:rPr lang="en-US" altLang="zh-CN" sz="2400" b="1" dirty="0">
                <a:solidFill>
                  <a:srgbClr val="FF0000"/>
                </a:solidFill>
              </a:rPr>
              <a:t>1. Summary</a:t>
            </a:r>
          </a:p>
        </p:txBody>
      </p:sp>
      <p:cxnSp>
        <p:nvCxnSpPr>
          <p:cNvPr id="10" name="直接连接符 9">
            <a:extLst>
              <a:ext uri="{FF2B5EF4-FFF2-40B4-BE49-F238E27FC236}">
                <a16:creationId xmlns:a16="http://schemas.microsoft.com/office/drawing/2014/main" id="{CBAC91AC-2EDA-C276-4845-9F276EC49D1F}"/>
              </a:ext>
            </a:extLst>
          </p:cNvPr>
          <p:cNvCxnSpPr>
            <a:cxnSpLocks/>
          </p:cNvCxnSpPr>
          <p:nvPr/>
        </p:nvCxnSpPr>
        <p:spPr>
          <a:xfrm>
            <a:off x="693585" y="6519969"/>
            <a:ext cx="783622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文本框 2">
            <a:extLst>
              <a:ext uri="{FF2B5EF4-FFF2-40B4-BE49-F238E27FC236}">
                <a16:creationId xmlns:a16="http://schemas.microsoft.com/office/drawing/2014/main" id="{F364DE8A-9CDD-C187-0AE9-B490DAFC8CCE}"/>
              </a:ext>
            </a:extLst>
          </p:cNvPr>
          <p:cNvSpPr txBox="1"/>
          <p:nvPr/>
        </p:nvSpPr>
        <p:spPr>
          <a:xfrm>
            <a:off x="614193" y="6252159"/>
            <a:ext cx="3957807" cy="246221"/>
          </a:xfrm>
          <a:prstGeom prst="rect">
            <a:avLst/>
          </a:prstGeom>
          <a:noFill/>
        </p:spPr>
        <p:txBody>
          <a:bodyPr wrap="square">
            <a:spAutoFit/>
          </a:bodyPr>
          <a:lstStyle/>
          <a:p>
            <a:pPr algn="just"/>
            <a:r>
              <a:rPr lang="en-US" altLang="zh-CN" sz="1000" dirty="0"/>
              <a:t>Data Source from S&amp;P Global.</a:t>
            </a:r>
            <a:endParaRPr lang="zh-CN" altLang="zh-CN" sz="1000" dirty="0"/>
          </a:p>
        </p:txBody>
      </p:sp>
      <p:sp>
        <p:nvSpPr>
          <p:cNvPr id="12" name="TextBox 9">
            <a:extLst>
              <a:ext uri="{FF2B5EF4-FFF2-40B4-BE49-F238E27FC236}">
                <a16:creationId xmlns:a16="http://schemas.microsoft.com/office/drawing/2014/main" id="{0DB75AC0-2AD2-4809-9675-8B0D5611D24A}"/>
              </a:ext>
            </a:extLst>
          </p:cNvPr>
          <p:cNvSpPr txBox="1"/>
          <p:nvPr/>
        </p:nvSpPr>
        <p:spPr>
          <a:xfrm>
            <a:off x="606644" y="1100708"/>
            <a:ext cx="8005188" cy="2554545"/>
          </a:xfrm>
          <a:prstGeom prst="rect">
            <a:avLst/>
          </a:prstGeom>
          <a:noFill/>
        </p:spPr>
        <p:txBody>
          <a:bodyPr wrap="square" rtlCol="0">
            <a:spAutoFit/>
          </a:bodyPr>
          <a:lstStyle/>
          <a:p>
            <a:pPr algn="just"/>
            <a:r>
              <a:rPr lang="en-US" altLang="zh-CN" sz="1600" b="1" dirty="0">
                <a:solidFill>
                  <a:srgbClr val="FF0000"/>
                </a:solidFill>
              </a:rPr>
              <a:t>1.1 Global Economy and Merchandise Trade</a:t>
            </a:r>
          </a:p>
          <a:p>
            <a:pPr algn="just"/>
            <a:endParaRPr lang="en-US" altLang="zh-CN" sz="1600" b="1" dirty="0">
              <a:solidFill>
                <a:srgbClr val="FF0000"/>
              </a:solidFill>
            </a:endParaRPr>
          </a:p>
          <a:p>
            <a:pPr algn="just"/>
            <a:r>
              <a:rPr lang="en-US" altLang="zh-CN" sz="1600" b="1" dirty="0"/>
              <a:t>The </a:t>
            </a:r>
            <a:r>
              <a:rPr lang="en-US" altLang="zh-CN" sz="1600" b="1" dirty="0" err="1"/>
              <a:t>J.P.Morgan</a:t>
            </a:r>
            <a:r>
              <a:rPr lang="en-US" altLang="zh-CN" sz="1600" b="1" dirty="0"/>
              <a:t> Global Manufacturing PMI fell to 49.8 in April, down from 50.3 in March, and deteriorated for the first time in four months. Although the rate of decline was only marginal, the survey data provided evidence of further potential weakness.  Global trade conditions worsened while jobs were cut. Business optimism slumped to two and a half years lowest and employment fell for ninth consecutive month.  India, Ireland and the Philippines saw the greatest increases in production during April. Expansions were also registered in China and the euro area (among others). The US and Japan were two of the larger nations to see contractions.</a:t>
            </a:r>
          </a:p>
        </p:txBody>
      </p:sp>
      <p:sp>
        <p:nvSpPr>
          <p:cNvPr id="4" name="页脚占位符 3">
            <a:extLst>
              <a:ext uri="{FF2B5EF4-FFF2-40B4-BE49-F238E27FC236}">
                <a16:creationId xmlns:a16="http://schemas.microsoft.com/office/drawing/2014/main" id="{D3FB5BC2-D188-FE35-7D5F-D4957F98E38C}"/>
              </a:ext>
            </a:extLst>
          </p:cNvPr>
          <p:cNvSpPr>
            <a:spLocks noGrp="1"/>
          </p:cNvSpPr>
          <p:nvPr>
            <p:ph type="ftr" sz="quarter" idx="11"/>
          </p:nvPr>
        </p:nvSpPr>
        <p:spPr>
          <a:xfrm>
            <a:off x="0" y="6490773"/>
            <a:ext cx="9144000" cy="365125"/>
          </a:xfrm>
        </p:spPr>
        <p:txBody>
          <a:bodyPr/>
          <a:lstStyle/>
          <a:p>
            <a:r>
              <a:rPr lang="en-US" altLang="zh-CN" b="1"/>
              <a:t>Sino-Japan Trade Report May 2025</a:t>
            </a:r>
            <a:endParaRPr lang="zh-CN" altLang="en-US" b="1" dirty="0"/>
          </a:p>
        </p:txBody>
      </p:sp>
      <p:sp>
        <p:nvSpPr>
          <p:cNvPr id="2" name="スライド番号プレースホルダー 1">
            <a:extLst>
              <a:ext uri="{FF2B5EF4-FFF2-40B4-BE49-F238E27FC236}">
                <a16:creationId xmlns:a16="http://schemas.microsoft.com/office/drawing/2014/main" id="{6871B266-FDBD-000E-2CB3-A3AAF8D13662}"/>
              </a:ext>
            </a:extLst>
          </p:cNvPr>
          <p:cNvSpPr>
            <a:spLocks noGrp="1"/>
          </p:cNvSpPr>
          <p:nvPr>
            <p:ph type="sldNum" sz="quarter" idx="12"/>
          </p:nvPr>
        </p:nvSpPr>
        <p:spPr>
          <a:xfrm>
            <a:off x="7010400" y="6490772"/>
            <a:ext cx="2133600" cy="365125"/>
          </a:xfrm>
        </p:spPr>
        <p:txBody>
          <a:bodyPr/>
          <a:lstStyle/>
          <a:p>
            <a:fld id="{41389F6C-A434-4945-B3B0-36D25497384F}" type="slidenum">
              <a:rPr lang="zh-CN" altLang="en-US" smtClean="0"/>
              <a:pPr/>
              <a:t>3</a:t>
            </a:fld>
            <a:endParaRPr lang="zh-CN" altLang="en-US"/>
          </a:p>
        </p:txBody>
      </p:sp>
    </p:spTree>
    <p:extLst>
      <p:ext uri="{BB962C8B-B14F-4D97-AF65-F5344CB8AC3E}">
        <p14:creationId xmlns:p14="http://schemas.microsoft.com/office/powerpoint/2010/main" val="3969220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BE2AA-625A-19F2-2632-68F269E224E2}"/>
            </a:ext>
          </a:extLst>
        </p:cNvPr>
        <p:cNvGrpSpPr/>
        <p:nvPr/>
      </p:nvGrpSpPr>
      <p:grpSpPr>
        <a:xfrm>
          <a:off x="0" y="0"/>
          <a:ext cx="0" cy="0"/>
          <a:chOff x="0" y="0"/>
          <a:chExt cx="0" cy="0"/>
        </a:xfrm>
      </p:grpSpPr>
      <p:sp>
        <p:nvSpPr>
          <p:cNvPr id="12" name="TextBox 9">
            <a:extLst>
              <a:ext uri="{FF2B5EF4-FFF2-40B4-BE49-F238E27FC236}">
                <a16:creationId xmlns:a16="http://schemas.microsoft.com/office/drawing/2014/main" id="{D0B3085C-8760-634D-5D60-5D4CA26D6665}"/>
              </a:ext>
            </a:extLst>
          </p:cNvPr>
          <p:cNvSpPr txBox="1"/>
          <p:nvPr/>
        </p:nvSpPr>
        <p:spPr>
          <a:xfrm>
            <a:off x="606644" y="1100708"/>
            <a:ext cx="7918247" cy="5509200"/>
          </a:xfrm>
          <a:prstGeom prst="rect">
            <a:avLst/>
          </a:prstGeom>
          <a:noFill/>
        </p:spPr>
        <p:txBody>
          <a:bodyPr wrap="square" rtlCol="0">
            <a:spAutoFit/>
          </a:bodyPr>
          <a:lstStyle/>
          <a:p>
            <a:pPr algn="just">
              <a:buNone/>
            </a:pPr>
            <a:r>
              <a:rPr lang="en-US" altLang="zh-CN" sz="1600" b="1" dirty="0"/>
              <a:t>The latest OECD GDP Growth released on May 22</a:t>
            </a:r>
            <a:r>
              <a:rPr lang="en-US" altLang="zh-CN" sz="1600" b="1" baseline="30000" dirty="0"/>
              <a:t>nd </a:t>
            </a:r>
            <a:r>
              <a:rPr lang="en-US" altLang="zh-CN" sz="1600" b="1" dirty="0"/>
              <a:t>Indicated that GDP in the OECD rose by just 0.1% in the first quarter of 2025, significantly down from an 0.5% rise in the previous quarter, according to provisional estimates. This figure represents a departure from the higher and relatively stable growth rates recorded in the OECD area over the past two years.</a:t>
            </a:r>
          </a:p>
          <a:p>
            <a:pPr algn="just">
              <a:buNone/>
            </a:pPr>
            <a:endParaRPr lang="zh-CN" altLang="zh-CN" sz="1600" b="1" dirty="0"/>
          </a:p>
          <a:p>
            <a:pPr algn="just"/>
            <a:r>
              <a:rPr lang="en-US" altLang="zh-CN" sz="1600" b="1" dirty="0"/>
              <a:t>The overall GDP growth rate also slowed for the G7 in Q1 2025, from 0.4% to 0.1%, reflecting a mixed picture among G7 countries. GDP contracted in Japan and the United States, from 0.6% in both countries to -0.2% and -0.1%, respectively. </a:t>
            </a:r>
          </a:p>
          <a:p>
            <a:pPr algn="just"/>
            <a:endParaRPr lang="en-US" altLang="zh-CN" sz="1600" b="1" dirty="0"/>
          </a:p>
          <a:p>
            <a:pPr algn="just"/>
            <a:r>
              <a:rPr lang="en-US" altLang="zh-CN" sz="1600" b="1" dirty="0"/>
              <a:t>Asian Development Outlook April 2025 pointed out that developing Asia’s forecasts, finalized before the new US tariffs announced on 2 April, projected growth moderating to 4.9% in 2025 and 4.7% in 2026, on higher US tariffs and trade uncertainty. Stronger growth in South Asia, supported by robust domestic demand, will partly offset a slowdown in the PRC due to a still weak property sector and higher US tariffs.</a:t>
            </a:r>
          </a:p>
          <a:p>
            <a:pPr algn="just"/>
            <a:endParaRPr lang="en-US" altLang="zh-CN" sz="1600" b="1" dirty="0"/>
          </a:p>
          <a:p>
            <a:pPr algn="just">
              <a:buNone/>
            </a:pPr>
            <a:r>
              <a:rPr lang="en-US" altLang="zh-CN" sz="1600" b="1" dirty="0"/>
              <a:t>Full implementation of new US tariffs and US policy uncertainty pose risks. Analysis in this report indicates that full implementation of the additional US duties announced on 2 April</a:t>
            </a:r>
            <a:endParaRPr lang="zh-CN" altLang="zh-CN" sz="1600" b="1" dirty="0"/>
          </a:p>
          <a:p>
            <a:pPr algn="just">
              <a:buNone/>
            </a:pPr>
            <a:r>
              <a:rPr lang="en-US" altLang="zh-CN" sz="1600" b="1" dirty="0"/>
              <a:t>would reduce growth in the PRC and other regional economies, as well as the US. Retaliatory measures by US trading partners would worsen the effects. </a:t>
            </a:r>
          </a:p>
          <a:p>
            <a:pPr algn="just">
              <a:buNone/>
            </a:pPr>
            <a:endParaRPr lang="en-US" altLang="zh-CN" sz="1600" b="1" dirty="0"/>
          </a:p>
          <a:p>
            <a:pPr algn="just">
              <a:buNone/>
            </a:pPr>
            <a:r>
              <a:rPr lang="en-US" altLang="zh-CN" sz="1600" b="1" dirty="0"/>
              <a:t>Additionally, the size and speed of policy changes under the new US administration remain highly uncertain, both on trade and other areas. It could reduce investment globally and in </a:t>
            </a:r>
            <a:endParaRPr lang="zh-CN" altLang="zh-CN" sz="1600" b="1" dirty="0"/>
          </a:p>
        </p:txBody>
      </p:sp>
      <p:cxnSp>
        <p:nvCxnSpPr>
          <p:cNvPr id="5" name="直接连接符 4">
            <a:extLst>
              <a:ext uri="{FF2B5EF4-FFF2-40B4-BE49-F238E27FC236}">
                <a16:creationId xmlns:a16="http://schemas.microsoft.com/office/drawing/2014/main" id="{30645B30-AFF0-CB12-93D1-61FE1E848B4B}"/>
              </a:ext>
            </a:extLst>
          </p:cNvPr>
          <p:cNvCxnSpPr>
            <a:cxnSpLocks/>
          </p:cNvCxnSpPr>
          <p:nvPr/>
        </p:nvCxnSpPr>
        <p:spPr>
          <a:xfrm>
            <a:off x="614193" y="6527574"/>
            <a:ext cx="7918247" cy="73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37B74AC-78B6-D34B-EB47-B951A455F0C2}"/>
              </a:ext>
            </a:extLst>
          </p:cNvPr>
          <p:cNvSpPr txBox="1"/>
          <p:nvPr/>
        </p:nvSpPr>
        <p:spPr>
          <a:xfrm>
            <a:off x="614193" y="574430"/>
            <a:ext cx="5688632" cy="461665"/>
          </a:xfrm>
          <a:prstGeom prst="rect">
            <a:avLst/>
          </a:prstGeom>
          <a:noFill/>
        </p:spPr>
        <p:txBody>
          <a:bodyPr wrap="square" rtlCol="0">
            <a:spAutoFit/>
          </a:bodyPr>
          <a:lstStyle/>
          <a:p>
            <a:r>
              <a:rPr lang="en-US" altLang="zh-CN" sz="2400" b="1" dirty="0">
                <a:solidFill>
                  <a:srgbClr val="FF0000"/>
                </a:solidFill>
              </a:rPr>
              <a:t>1. Summary</a:t>
            </a:r>
          </a:p>
        </p:txBody>
      </p:sp>
      <p:sp>
        <p:nvSpPr>
          <p:cNvPr id="3" name="页脚占位符 2">
            <a:extLst>
              <a:ext uri="{FF2B5EF4-FFF2-40B4-BE49-F238E27FC236}">
                <a16:creationId xmlns:a16="http://schemas.microsoft.com/office/drawing/2014/main" id="{483C5529-45A0-A95C-4D65-D2A42530987C}"/>
              </a:ext>
            </a:extLst>
          </p:cNvPr>
          <p:cNvSpPr>
            <a:spLocks noGrp="1"/>
          </p:cNvSpPr>
          <p:nvPr>
            <p:ph type="ftr" sz="quarter" idx="11"/>
          </p:nvPr>
        </p:nvSpPr>
        <p:spPr>
          <a:xfrm>
            <a:off x="0" y="6491958"/>
            <a:ext cx="9144000" cy="365125"/>
          </a:xfrm>
        </p:spPr>
        <p:txBody>
          <a:bodyPr/>
          <a:lstStyle/>
          <a:p>
            <a:r>
              <a:rPr lang="en-US" altLang="zh-CN" b="1"/>
              <a:t>Sino-Japan Trade Report May 2025</a:t>
            </a:r>
            <a:endParaRPr lang="zh-CN" altLang="en-US" b="1" dirty="0"/>
          </a:p>
        </p:txBody>
      </p:sp>
      <p:sp>
        <p:nvSpPr>
          <p:cNvPr id="2" name="スライド番号プレースホルダー 1">
            <a:extLst>
              <a:ext uri="{FF2B5EF4-FFF2-40B4-BE49-F238E27FC236}">
                <a16:creationId xmlns:a16="http://schemas.microsoft.com/office/drawing/2014/main" id="{80309023-81AF-28E1-4158-CA38D7EEC237}"/>
              </a:ext>
            </a:extLst>
          </p:cNvPr>
          <p:cNvSpPr>
            <a:spLocks noGrp="1"/>
          </p:cNvSpPr>
          <p:nvPr>
            <p:ph type="sldNum" sz="quarter" idx="12"/>
          </p:nvPr>
        </p:nvSpPr>
        <p:spPr>
          <a:xfrm>
            <a:off x="6997935" y="6491957"/>
            <a:ext cx="2133600" cy="365125"/>
          </a:xfrm>
        </p:spPr>
        <p:txBody>
          <a:bodyPr/>
          <a:lstStyle/>
          <a:p>
            <a:fld id="{41389F6C-A434-4945-B3B0-36D25497384F}" type="slidenum">
              <a:rPr lang="zh-CN" altLang="en-US" smtClean="0"/>
              <a:pPr/>
              <a:t>4</a:t>
            </a:fld>
            <a:endParaRPr lang="zh-CN" altLang="en-US"/>
          </a:p>
        </p:txBody>
      </p:sp>
    </p:spTree>
    <p:extLst>
      <p:ext uri="{BB962C8B-B14F-4D97-AF65-F5344CB8AC3E}">
        <p14:creationId xmlns:p14="http://schemas.microsoft.com/office/powerpoint/2010/main" val="4291854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2F4C1-FC1D-B276-EB26-334A4519B423}"/>
            </a:ext>
          </a:extLst>
        </p:cNvPr>
        <p:cNvGrpSpPr/>
        <p:nvPr/>
      </p:nvGrpSpPr>
      <p:grpSpPr>
        <a:xfrm>
          <a:off x="0" y="0"/>
          <a:ext cx="0" cy="0"/>
          <a:chOff x="0" y="0"/>
          <a:chExt cx="0" cy="0"/>
        </a:xfrm>
      </p:grpSpPr>
      <p:sp>
        <p:nvSpPr>
          <p:cNvPr id="12" name="TextBox 9">
            <a:extLst>
              <a:ext uri="{FF2B5EF4-FFF2-40B4-BE49-F238E27FC236}">
                <a16:creationId xmlns:a16="http://schemas.microsoft.com/office/drawing/2014/main" id="{D306BC40-4266-4675-F950-83724E6EF8A9}"/>
              </a:ext>
            </a:extLst>
          </p:cNvPr>
          <p:cNvSpPr txBox="1"/>
          <p:nvPr/>
        </p:nvSpPr>
        <p:spPr>
          <a:xfrm>
            <a:off x="606644" y="1100708"/>
            <a:ext cx="7918247" cy="1569660"/>
          </a:xfrm>
          <a:prstGeom prst="rect">
            <a:avLst/>
          </a:prstGeom>
          <a:noFill/>
        </p:spPr>
        <p:txBody>
          <a:bodyPr wrap="square" rtlCol="0">
            <a:spAutoFit/>
          </a:bodyPr>
          <a:lstStyle/>
          <a:p>
            <a:pPr algn="just">
              <a:buNone/>
            </a:pPr>
            <a:r>
              <a:rPr lang="en-US" altLang="zh-CN" sz="1600" b="1" dirty="0"/>
              <a:t>the region, while rising trade tensions and fragmentation would boost trade costs and disrupt global supply chains.</a:t>
            </a:r>
          </a:p>
          <a:p>
            <a:pPr algn="just">
              <a:buNone/>
            </a:pPr>
            <a:endParaRPr lang="zh-CN" altLang="zh-CN" sz="1600" b="1" dirty="0"/>
          </a:p>
          <a:p>
            <a:pPr algn="just"/>
            <a:r>
              <a:rPr lang="en-US" altLang="zh-CN" sz="1600" b="1" dirty="0"/>
              <a:t>Meanwhile, more restrictive immigration measures and more expansionary fiscal policy in the US than assumed in our baseline could stoke inflation, keeping US interest rates higher for longer than currently envisaged.</a:t>
            </a:r>
            <a:endParaRPr lang="zh-CN" altLang="zh-CN" sz="1600" b="1" dirty="0"/>
          </a:p>
        </p:txBody>
      </p:sp>
      <p:cxnSp>
        <p:nvCxnSpPr>
          <p:cNvPr id="5" name="直接连接符 4">
            <a:extLst>
              <a:ext uri="{FF2B5EF4-FFF2-40B4-BE49-F238E27FC236}">
                <a16:creationId xmlns:a16="http://schemas.microsoft.com/office/drawing/2014/main" id="{4438C7FC-62A6-7E95-74FB-ED6651BD559F}"/>
              </a:ext>
            </a:extLst>
          </p:cNvPr>
          <p:cNvCxnSpPr>
            <a:cxnSpLocks/>
          </p:cNvCxnSpPr>
          <p:nvPr/>
        </p:nvCxnSpPr>
        <p:spPr>
          <a:xfrm>
            <a:off x="614193" y="6527574"/>
            <a:ext cx="7918247" cy="73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7DC4821-A38D-6E8E-35EF-3CEC10CC259A}"/>
              </a:ext>
            </a:extLst>
          </p:cNvPr>
          <p:cNvSpPr txBox="1"/>
          <p:nvPr/>
        </p:nvSpPr>
        <p:spPr>
          <a:xfrm>
            <a:off x="614193" y="574430"/>
            <a:ext cx="5688632" cy="461665"/>
          </a:xfrm>
          <a:prstGeom prst="rect">
            <a:avLst/>
          </a:prstGeom>
          <a:noFill/>
        </p:spPr>
        <p:txBody>
          <a:bodyPr wrap="square" rtlCol="0">
            <a:spAutoFit/>
          </a:bodyPr>
          <a:lstStyle/>
          <a:p>
            <a:r>
              <a:rPr lang="en-US" altLang="zh-CN" sz="2400" b="1" dirty="0">
                <a:solidFill>
                  <a:srgbClr val="FF0000"/>
                </a:solidFill>
              </a:rPr>
              <a:t>1. Summary</a:t>
            </a:r>
          </a:p>
        </p:txBody>
      </p:sp>
      <p:sp>
        <p:nvSpPr>
          <p:cNvPr id="3" name="页脚占位符 2">
            <a:extLst>
              <a:ext uri="{FF2B5EF4-FFF2-40B4-BE49-F238E27FC236}">
                <a16:creationId xmlns:a16="http://schemas.microsoft.com/office/drawing/2014/main" id="{2A3B4ACA-81BA-17F9-DEAF-0BA554EDACF8}"/>
              </a:ext>
            </a:extLst>
          </p:cNvPr>
          <p:cNvSpPr>
            <a:spLocks noGrp="1"/>
          </p:cNvSpPr>
          <p:nvPr>
            <p:ph type="ftr" sz="quarter" idx="11"/>
          </p:nvPr>
        </p:nvSpPr>
        <p:spPr>
          <a:xfrm>
            <a:off x="0" y="6491958"/>
            <a:ext cx="9144000" cy="365125"/>
          </a:xfrm>
        </p:spPr>
        <p:txBody>
          <a:bodyPr/>
          <a:lstStyle/>
          <a:p>
            <a:r>
              <a:rPr lang="en-US" altLang="zh-CN" b="1"/>
              <a:t>Sino-Japan Trade Report May 2025</a:t>
            </a:r>
            <a:endParaRPr lang="zh-CN" altLang="en-US" b="1" dirty="0"/>
          </a:p>
        </p:txBody>
      </p:sp>
      <p:graphicFrame>
        <p:nvGraphicFramePr>
          <p:cNvPr id="2" name="表格 1">
            <a:extLst>
              <a:ext uri="{FF2B5EF4-FFF2-40B4-BE49-F238E27FC236}">
                <a16:creationId xmlns:a16="http://schemas.microsoft.com/office/drawing/2014/main" id="{D2281E39-F13F-DAA0-33F5-51BFD5AD1005}"/>
              </a:ext>
            </a:extLst>
          </p:cNvPr>
          <p:cNvGraphicFramePr>
            <a:graphicFrameLocks noGrp="1"/>
          </p:cNvGraphicFramePr>
          <p:nvPr>
            <p:extLst>
              <p:ext uri="{D42A27DB-BD31-4B8C-83A1-F6EECF244321}">
                <p14:modId xmlns:p14="http://schemas.microsoft.com/office/powerpoint/2010/main" val="150045817"/>
              </p:ext>
            </p:extLst>
          </p:nvPr>
        </p:nvGraphicFramePr>
        <p:xfrm>
          <a:off x="674431" y="2773379"/>
          <a:ext cx="7795138" cy="3274089"/>
        </p:xfrm>
        <a:graphic>
          <a:graphicData uri="http://schemas.openxmlformats.org/drawingml/2006/table">
            <a:tbl>
              <a:tblPr>
                <a:tableStyleId>{8EC20E35-A176-4012-BC5E-935CFFF8708E}</a:tableStyleId>
              </a:tblPr>
              <a:tblGrid>
                <a:gridCol w="1779878">
                  <a:extLst>
                    <a:ext uri="{9D8B030D-6E8A-4147-A177-3AD203B41FA5}">
                      <a16:colId xmlns:a16="http://schemas.microsoft.com/office/drawing/2014/main" val="1638876544"/>
                    </a:ext>
                  </a:extLst>
                </a:gridCol>
                <a:gridCol w="523067">
                  <a:extLst>
                    <a:ext uri="{9D8B030D-6E8A-4147-A177-3AD203B41FA5}">
                      <a16:colId xmlns:a16="http://schemas.microsoft.com/office/drawing/2014/main" val="3878827653"/>
                    </a:ext>
                  </a:extLst>
                </a:gridCol>
                <a:gridCol w="784599">
                  <a:extLst>
                    <a:ext uri="{9D8B030D-6E8A-4147-A177-3AD203B41FA5}">
                      <a16:colId xmlns:a16="http://schemas.microsoft.com/office/drawing/2014/main" val="3542956576"/>
                    </a:ext>
                  </a:extLst>
                </a:gridCol>
                <a:gridCol w="784599">
                  <a:extLst>
                    <a:ext uri="{9D8B030D-6E8A-4147-A177-3AD203B41FA5}">
                      <a16:colId xmlns:a16="http://schemas.microsoft.com/office/drawing/2014/main" val="1500892997"/>
                    </a:ext>
                  </a:extLst>
                </a:gridCol>
                <a:gridCol w="784599">
                  <a:extLst>
                    <a:ext uri="{9D8B030D-6E8A-4147-A177-3AD203B41FA5}">
                      <a16:colId xmlns:a16="http://schemas.microsoft.com/office/drawing/2014/main" val="1725807557"/>
                    </a:ext>
                  </a:extLst>
                </a:gridCol>
                <a:gridCol w="784599">
                  <a:extLst>
                    <a:ext uri="{9D8B030D-6E8A-4147-A177-3AD203B41FA5}">
                      <a16:colId xmlns:a16="http://schemas.microsoft.com/office/drawing/2014/main" val="1657395842"/>
                    </a:ext>
                  </a:extLst>
                </a:gridCol>
                <a:gridCol w="784599">
                  <a:extLst>
                    <a:ext uri="{9D8B030D-6E8A-4147-A177-3AD203B41FA5}">
                      <a16:colId xmlns:a16="http://schemas.microsoft.com/office/drawing/2014/main" val="3929463495"/>
                    </a:ext>
                  </a:extLst>
                </a:gridCol>
                <a:gridCol w="784599">
                  <a:extLst>
                    <a:ext uri="{9D8B030D-6E8A-4147-A177-3AD203B41FA5}">
                      <a16:colId xmlns:a16="http://schemas.microsoft.com/office/drawing/2014/main" val="3933794079"/>
                    </a:ext>
                  </a:extLst>
                </a:gridCol>
                <a:gridCol w="784599">
                  <a:extLst>
                    <a:ext uri="{9D8B030D-6E8A-4147-A177-3AD203B41FA5}">
                      <a16:colId xmlns:a16="http://schemas.microsoft.com/office/drawing/2014/main" val="1632570371"/>
                    </a:ext>
                  </a:extLst>
                </a:gridCol>
              </a:tblGrid>
              <a:tr h="249785">
                <a:tc gridSpan="9">
                  <a:txBody>
                    <a:bodyPr/>
                    <a:lstStyle/>
                    <a:p>
                      <a:pPr algn="l" fontAlgn="ctr"/>
                      <a:r>
                        <a:rPr lang="en-US" sz="1200" b="1" u="none" strike="noStrike" dirty="0">
                          <a:effectLst/>
                        </a:rPr>
                        <a:t>GDP Growth Rate and Inflation, % per year</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tc>
                <a:tc hMerge="1">
                  <a:txBody>
                    <a:bodyPr/>
                    <a:lstStyle/>
                    <a:p>
                      <a:pPr algn="l" fontAlgn="ctr"/>
                      <a:endParaRPr lang="zh-CN" altLang="en-US" sz="1200" b="1" i="0" u="none" strike="noStrike" dirty="0">
                        <a:solidFill>
                          <a:srgbClr val="000000"/>
                        </a:solidFill>
                        <a:effectLst/>
                        <a:latin typeface="Calibri" panose="020F0502020204030204" pitchFamily="34" charset="0"/>
                        <a:ea typeface="等线" panose="02010600030101010101" pitchFamily="2" charset="-122"/>
                      </a:endParaRPr>
                    </a:p>
                  </a:txBody>
                  <a:tcPr marL="6139" marR="6139" marT="6139" marB="0" anchor="ctr"/>
                </a:tc>
                <a:tc hMerge="1">
                  <a:txBody>
                    <a:bodyPr/>
                    <a:lstStyle/>
                    <a:p>
                      <a:pPr algn="l" fontAlgn="ctr"/>
                      <a:endParaRPr lang="zh-CN" altLang="en-US" sz="1200" b="1" i="0" u="none" strike="noStrike" dirty="0">
                        <a:solidFill>
                          <a:srgbClr val="000000"/>
                        </a:solidFill>
                        <a:effectLst/>
                        <a:latin typeface="Calibri" panose="020F0502020204030204" pitchFamily="34" charset="0"/>
                        <a:ea typeface="等线" panose="02010600030101010101" pitchFamily="2" charset="-122"/>
                      </a:endParaRPr>
                    </a:p>
                  </a:txBody>
                  <a:tcPr marL="6139" marR="6139" marT="6139" marB="0" anchor="ctr"/>
                </a:tc>
                <a:tc hMerge="1">
                  <a:txBody>
                    <a:bodyPr/>
                    <a:lstStyle/>
                    <a:p>
                      <a:pPr algn="l" fontAlgn="ctr"/>
                      <a:endParaRPr lang="zh-CN" altLang="en-US" sz="1200" b="1" i="0" u="none" strike="noStrike" dirty="0">
                        <a:solidFill>
                          <a:srgbClr val="000000"/>
                        </a:solidFill>
                        <a:effectLst/>
                        <a:latin typeface="Calibri" panose="020F0502020204030204" pitchFamily="34" charset="0"/>
                        <a:ea typeface="等线" panose="02010600030101010101" pitchFamily="2" charset="-122"/>
                      </a:endParaRPr>
                    </a:p>
                  </a:txBody>
                  <a:tcPr marL="6139" marR="6139" marT="6139" marB="0" anchor="ctr"/>
                </a:tc>
                <a:tc hMerge="1">
                  <a:txBody>
                    <a:bodyPr/>
                    <a:lstStyle/>
                    <a:p>
                      <a:pPr algn="l" fontAlgn="ctr"/>
                      <a:endParaRPr lang="zh-CN" altLang="en-US" sz="1200" b="1" i="0" u="none" strike="noStrike" dirty="0">
                        <a:solidFill>
                          <a:srgbClr val="000000"/>
                        </a:solidFill>
                        <a:effectLst/>
                        <a:latin typeface="Calibri" panose="020F0502020204030204" pitchFamily="34" charset="0"/>
                        <a:ea typeface="等线" panose="02010600030101010101" pitchFamily="2" charset="-122"/>
                      </a:endParaRPr>
                    </a:p>
                  </a:txBody>
                  <a:tcPr marL="6139" marR="6139" marT="6139" marB="0" anchor="ctr"/>
                </a:tc>
                <a:tc hMerge="1">
                  <a:txBody>
                    <a:bodyPr/>
                    <a:lstStyle/>
                    <a:p>
                      <a:pPr algn="l" fontAlgn="ctr"/>
                      <a:endParaRPr lang="zh-CN" altLang="en-US" sz="1200" b="1" i="0" u="none" strike="noStrike" dirty="0">
                        <a:solidFill>
                          <a:srgbClr val="000000"/>
                        </a:solidFill>
                        <a:effectLst/>
                        <a:latin typeface="Calibri" panose="020F0502020204030204" pitchFamily="34" charset="0"/>
                        <a:ea typeface="等线" panose="02010600030101010101" pitchFamily="2" charset="-122"/>
                      </a:endParaRPr>
                    </a:p>
                  </a:txBody>
                  <a:tcPr marL="6139" marR="6139" marT="6139" marB="0" anchor="ctr"/>
                </a:tc>
                <a:tc hMerge="1">
                  <a:txBody>
                    <a:bodyPr/>
                    <a:lstStyle/>
                    <a:p>
                      <a:pPr algn="l" fontAlgn="ctr"/>
                      <a:endParaRPr lang="zh-CN" altLang="en-US" sz="1200" b="1" i="0" u="none" strike="noStrike" dirty="0">
                        <a:solidFill>
                          <a:srgbClr val="000000"/>
                        </a:solidFill>
                        <a:effectLst/>
                        <a:latin typeface="Calibri" panose="020F0502020204030204" pitchFamily="34" charset="0"/>
                        <a:ea typeface="等线" panose="02010600030101010101" pitchFamily="2" charset="-122"/>
                      </a:endParaRPr>
                    </a:p>
                  </a:txBody>
                  <a:tcPr marL="6139" marR="6139" marT="6139" marB="0" anchor="ctr"/>
                </a:tc>
                <a:tc hMerge="1">
                  <a:txBody>
                    <a:bodyPr/>
                    <a:lstStyle/>
                    <a:p>
                      <a:pPr algn="l" fontAlgn="ctr"/>
                      <a:endParaRPr lang="zh-CN" altLang="en-US" sz="1200" b="1" i="0" u="none" strike="noStrike" dirty="0">
                        <a:solidFill>
                          <a:srgbClr val="000000"/>
                        </a:solidFill>
                        <a:effectLst/>
                        <a:latin typeface="Calibri" panose="020F0502020204030204" pitchFamily="34" charset="0"/>
                        <a:ea typeface="等线" panose="02010600030101010101" pitchFamily="2" charset="-122"/>
                      </a:endParaRPr>
                    </a:p>
                  </a:txBody>
                  <a:tcPr marL="6139" marR="6139" marT="6139" marB="0" anchor="ctr"/>
                </a:tc>
                <a:extLst>
                  <a:ext uri="{0D108BD9-81ED-4DB2-BD59-A6C34878D82A}">
                    <a16:rowId xmlns:a16="http://schemas.microsoft.com/office/drawing/2014/main" val="1989652177"/>
                  </a:ext>
                </a:extLst>
              </a:tr>
              <a:tr h="127829">
                <a:tc>
                  <a:txBody>
                    <a:bodyPr/>
                    <a:lstStyle/>
                    <a:p>
                      <a:pPr algn="ctr" fontAlgn="ctr"/>
                      <a:r>
                        <a:rPr lang="zh-CN" altLang="en-US" sz="1200" b="1" u="none" strike="noStrike" dirty="0">
                          <a:effectLst/>
                        </a:rPr>
                        <a:t>　</a:t>
                      </a:r>
                      <a:endParaRPr lang="zh-CN" altLang="en-US" sz="1200" b="1" i="0" u="none" strike="noStrike" dirty="0">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tcPr>
                </a:tc>
                <a:tc gridSpan="4">
                  <a:txBody>
                    <a:bodyPr/>
                    <a:lstStyle/>
                    <a:p>
                      <a:pPr algn="ctr" fontAlgn="ctr"/>
                      <a:r>
                        <a:rPr lang="en-US" sz="1200" b="1" u="none" strike="noStrike" dirty="0">
                          <a:effectLst/>
                        </a:rPr>
                        <a:t>GDP Growth</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fontAlgn="ctr"/>
                      <a:r>
                        <a:rPr lang="en-US" sz="1200" b="1" u="none" strike="noStrike" dirty="0">
                          <a:effectLst/>
                        </a:rPr>
                        <a:t>Inflation</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122496674"/>
                  </a:ext>
                </a:extLst>
              </a:tr>
              <a:tr h="127829">
                <a:tc>
                  <a:txBody>
                    <a:bodyPr/>
                    <a:lstStyle/>
                    <a:p>
                      <a:pPr algn="ctr" fontAlgn="ctr"/>
                      <a:r>
                        <a:rPr lang="zh-CN" altLang="en-US" sz="1200" b="1" u="none" strike="noStrike" dirty="0">
                          <a:effectLst/>
                        </a:rPr>
                        <a:t>　</a:t>
                      </a:r>
                      <a:endParaRPr lang="zh-CN" altLang="en-US" sz="1200" b="1" i="0" u="none" strike="noStrike" dirty="0">
                        <a:solidFill>
                          <a:srgbClr val="000000"/>
                        </a:solidFill>
                        <a:effectLst/>
                        <a:latin typeface="+mn-lt"/>
                        <a:ea typeface="等线" panose="02010600030101010101" pitchFamily="2" charset="-122"/>
                      </a:endParaRPr>
                    </a:p>
                  </a:txBody>
                  <a:tcPr marL="6139" marR="6139" marT="6139" marB="0" anchor="ctr">
                    <a:lnB w="9525" cap="flat" cmpd="sng" algn="ctr">
                      <a:solidFill>
                        <a:schemeClr val="tx1"/>
                      </a:solidFill>
                      <a:prstDash val="solid"/>
                      <a:round/>
                      <a:headEnd type="none" w="med" len="med"/>
                      <a:tailEnd type="none" w="med" len="med"/>
                    </a:lnB>
                  </a:tcPr>
                </a:tc>
                <a:tc>
                  <a:txBody>
                    <a:bodyPr/>
                    <a:lstStyle/>
                    <a:p>
                      <a:pPr algn="ctr" fontAlgn="ctr"/>
                      <a:r>
                        <a:rPr lang="en-US" altLang="zh-CN" sz="1200" b="1" u="none" strike="noStrike" dirty="0">
                          <a:effectLst/>
                        </a:rPr>
                        <a:t>2023</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zh-CN" sz="1200" b="1" u="none" strike="noStrike" dirty="0">
                          <a:effectLst/>
                        </a:rPr>
                        <a:t>2024</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zh-CN" sz="1200" b="1" u="none" strike="noStrike" dirty="0">
                          <a:effectLst/>
                        </a:rPr>
                        <a:t>2025</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zh-CN" sz="1200" b="1" u="none" strike="noStrike" dirty="0">
                          <a:effectLst/>
                        </a:rPr>
                        <a:t>2026</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zh-CN" sz="1200" b="1" u="none" strike="noStrike" dirty="0">
                          <a:effectLst/>
                        </a:rPr>
                        <a:t>2023</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zh-CN" sz="1200" b="1" u="none" strike="noStrike">
                          <a:effectLst/>
                        </a:rPr>
                        <a:t>2024</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zh-CN" sz="1200" b="1" u="none" strike="noStrike">
                          <a:effectLst/>
                        </a:rPr>
                        <a:t>2025</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zh-CN" sz="1200" b="1" u="none" strike="noStrike" dirty="0">
                          <a:effectLst/>
                        </a:rPr>
                        <a:t>2026</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6437178"/>
                  </a:ext>
                </a:extLst>
              </a:tr>
              <a:tr h="127829">
                <a:tc>
                  <a:txBody>
                    <a:bodyPr/>
                    <a:lstStyle/>
                    <a:p>
                      <a:pPr algn="l" fontAlgn="ctr"/>
                      <a:r>
                        <a:rPr lang="en-US" sz="1200" b="1" u="none" strike="noStrike">
                          <a:effectLst/>
                        </a:rPr>
                        <a:t>Developing Asia</a:t>
                      </a:r>
                      <a:endParaRPr lang="en-US" sz="1200" b="1" i="0" u="none" strike="noStrike">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tcPr>
                </a:tc>
                <a:tc>
                  <a:txBody>
                    <a:bodyPr/>
                    <a:lstStyle/>
                    <a:p>
                      <a:pPr algn="r" fontAlgn="ctr"/>
                      <a:r>
                        <a:rPr lang="en-US" altLang="zh-CN" sz="1200" b="1" u="none" strike="noStrike">
                          <a:effectLst/>
                        </a:rPr>
                        <a:t>5.5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tcPr>
                </a:tc>
                <a:tc>
                  <a:txBody>
                    <a:bodyPr/>
                    <a:lstStyle/>
                    <a:p>
                      <a:pPr algn="r" fontAlgn="ctr"/>
                      <a:r>
                        <a:rPr lang="en-US" altLang="zh-CN" sz="1200" b="1" u="none" strike="noStrike">
                          <a:effectLst/>
                        </a:rPr>
                        <a:t>5.0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tcPr>
                </a:tc>
                <a:tc>
                  <a:txBody>
                    <a:bodyPr/>
                    <a:lstStyle/>
                    <a:p>
                      <a:pPr algn="r" fontAlgn="ctr"/>
                      <a:r>
                        <a:rPr lang="en-US" altLang="zh-CN" sz="1200" b="1" u="none" strike="noStrike">
                          <a:effectLst/>
                        </a:rPr>
                        <a:t>4.9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tcPr>
                </a:tc>
                <a:tc>
                  <a:txBody>
                    <a:bodyPr/>
                    <a:lstStyle/>
                    <a:p>
                      <a:pPr algn="r" fontAlgn="ctr"/>
                      <a:r>
                        <a:rPr lang="en-US" altLang="zh-CN" sz="1200" b="1" u="none" strike="noStrike">
                          <a:effectLst/>
                        </a:rPr>
                        <a:t>4.7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tcPr>
                </a:tc>
                <a:tc>
                  <a:txBody>
                    <a:bodyPr/>
                    <a:lstStyle/>
                    <a:p>
                      <a:pPr algn="r" fontAlgn="ctr"/>
                      <a:r>
                        <a:rPr lang="en-US" altLang="zh-CN" sz="1200" b="1" u="none" strike="noStrike">
                          <a:effectLst/>
                        </a:rPr>
                        <a:t>3.3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tcPr>
                </a:tc>
                <a:tc>
                  <a:txBody>
                    <a:bodyPr/>
                    <a:lstStyle/>
                    <a:p>
                      <a:pPr algn="r" fontAlgn="ctr"/>
                      <a:r>
                        <a:rPr lang="en-US" altLang="zh-CN" sz="1200" b="1" u="none" strike="noStrike" dirty="0">
                          <a:effectLst/>
                        </a:rPr>
                        <a:t>2.6 </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tcPr>
                </a:tc>
                <a:tc>
                  <a:txBody>
                    <a:bodyPr/>
                    <a:lstStyle/>
                    <a:p>
                      <a:pPr algn="r" fontAlgn="ctr"/>
                      <a:r>
                        <a:rPr lang="en-US" altLang="zh-CN" sz="1200" b="1" u="none" strike="noStrike" dirty="0">
                          <a:effectLst/>
                        </a:rPr>
                        <a:t>2.3 </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tcPr>
                </a:tc>
                <a:tc>
                  <a:txBody>
                    <a:bodyPr/>
                    <a:lstStyle/>
                    <a:p>
                      <a:pPr algn="r" fontAlgn="ctr"/>
                      <a:r>
                        <a:rPr lang="en-US" altLang="zh-CN" sz="1200" b="1" u="none" strike="noStrike">
                          <a:effectLst/>
                        </a:rPr>
                        <a:t>2.2</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1246087"/>
                  </a:ext>
                </a:extLst>
              </a:tr>
              <a:tr h="127829">
                <a:tc>
                  <a:txBody>
                    <a:bodyPr/>
                    <a:lstStyle/>
                    <a:p>
                      <a:pPr algn="l" fontAlgn="ctr"/>
                      <a:r>
                        <a:rPr lang="en-US" sz="1200" b="1" u="none" strike="noStrike" dirty="0">
                          <a:effectLst/>
                        </a:rPr>
                        <a:t>    East Asia</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4.8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4.7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4.4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0.6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0.5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0.6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dirty="0">
                          <a:effectLst/>
                        </a:rPr>
                        <a:t>0.9</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2595722430"/>
                  </a:ext>
                </a:extLst>
              </a:tr>
              <a:tr h="127829">
                <a:tc>
                  <a:txBody>
                    <a:bodyPr/>
                    <a:lstStyle/>
                    <a:p>
                      <a:pPr algn="l" fontAlgn="ctr"/>
                      <a:r>
                        <a:rPr lang="en-US" sz="1200" b="1" u="none" strike="noStrike" dirty="0">
                          <a:effectLst/>
                        </a:rPr>
                        <a:t>        P. R. of China</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5.4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4.7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4.3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0.2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0.2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0.4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dirty="0">
                          <a:effectLst/>
                        </a:rPr>
                        <a:t>0.7</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1431404441"/>
                  </a:ext>
                </a:extLst>
              </a:tr>
              <a:tr h="127829">
                <a:tc>
                  <a:txBody>
                    <a:bodyPr/>
                    <a:lstStyle/>
                    <a:p>
                      <a:pPr algn="l" fontAlgn="ctr"/>
                      <a:r>
                        <a:rPr lang="en-US" sz="1200" b="1" u="none" strike="noStrike" dirty="0">
                          <a:effectLst/>
                        </a:rPr>
                        <a:t>        Republic of Korea</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1.4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1.5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1.9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3.6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2.3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1.9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dirty="0">
                          <a:effectLst/>
                        </a:rPr>
                        <a:t>1.9</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2128350371"/>
                  </a:ext>
                </a:extLst>
              </a:tr>
              <a:tr h="127829">
                <a:tc>
                  <a:txBody>
                    <a:bodyPr/>
                    <a:lstStyle/>
                    <a:p>
                      <a:pPr algn="l" fontAlgn="ctr"/>
                      <a:r>
                        <a:rPr lang="en-US" sz="1200" b="1" u="none" strike="noStrike" dirty="0">
                          <a:effectLst/>
                        </a:rPr>
                        <a:t>    South Asia</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7.8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5.8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6.0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6.2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7.9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6.6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4.9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dirty="0">
                          <a:effectLst/>
                        </a:rPr>
                        <a:t>4.5</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707474431"/>
                  </a:ext>
                </a:extLst>
              </a:tr>
              <a:tr h="127829">
                <a:tc>
                  <a:txBody>
                    <a:bodyPr/>
                    <a:lstStyle/>
                    <a:p>
                      <a:pPr algn="l" fontAlgn="ctr"/>
                      <a:r>
                        <a:rPr lang="en-US" sz="1200" b="1" u="none" strike="noStrike" dirty="0">
                          <a:effectLst/>
                        </a:rPr>
                        <a:t>        India</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9.2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6.4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6.7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6.8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5.4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4.7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4.3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679209444"/>
                  </a:ext>
                </a:extLst>
              </a:tr>
              <a:tr h="127829">
                <a:tc>
                  <a:txBody>
                    <a:bodyPr/>
                    <a:lstStyle/>
                    <a:p>
                      <a:pPr algn="l" fontAlgn="ctr"/>
                      <a:r>
                        <a:rPr lang="en-US" sz="1200" b="1" u="none" strike="noStrike" dirty="0">
                          <a:effectLst/>
                        </a:rPr>
                        <a:t>        Pakistan</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-0.2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2.5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2.5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3.0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29.2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23.4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6.0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5.8</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1239856845"/>
                  </a:ext>
                </a:extLst>
              </a:tr>
              <a:tr h="127829">
                <a:tc>
                  <a:txBody>
                    <a:bodyPr/>
                    <a:lstStyle/>
                    <a:p>
                      <a:pPr algn="l" fontAlgn="ctr"/>
                      <a:r>
                        <a:rPr lang="en-US" sz="1200" b="1" u="none" strike="noStrike" dirty="0">
                          <a:effectLst/>
                        </a:rPr>
                        <a:t>    Southeast Asia</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4.1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4.8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4.7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4.7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4.2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3.0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3.0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dirty="0">
                          <a:effectLst/>
                        </a:rPr>
                        <a:t>2.8</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2950378163"/>
                  </a:ext>
                </a:extLst>
              </a:tr>
              <a:tr h="127829">
                <a:tc>
                  <a:txBody>
                    <a:bodyPr/>
                    <a:lstStyle/>
                    <a:p>
                      <a:pPr algn="l" fontAlgn="ctr"/>
                      <a:r>
                        <a:rPr lang="en-US" sz="1200" b="1" u="none" strike="noStrike" dirty="0">
                          <a:effectLst/>
                        </a:rPr>
                        <a:t>        Indonesia</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5.1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3.7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2.3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dirty="0">
                          <a:effectLst/>
                        </a:rPr>
                        <a:t>2</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1209248354"/>
                  </a:ext>
                </a:extLst>
              </a:tr>
              <a:tr h="127829">
                <a:tc>
                  <a:txBody>
                    <a:bodyPr/>
                    <a:lstStyle/>
                    <a:p>
                      <a:pPr algn="l" fontAlgn="ctr"/>
                      <a:r>
                        <a:rPr lang="en-US" sz="1200" b="1" u="none" strike="noStrike" dirty="0">
                          <a:effectLst/>
                        </a:rPr>
                        <a:t>        Malaysia</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3.6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5.1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4.9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4.8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2.5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1.8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2.5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2.5</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2276940107"/>
                  </a:ext>
                </a:extLst>
              </a:tr>
              <a:tr h="127829">
                <a:tc>
                  <a:txBody>
                    <a:bodyPr/>
                    <a:lstStyle/>
                    <a:p>
                      <a:pPr algn="l" fontAlgn="ctr"/>
                      <a:r>
                        <a:rPr lang="en-US" sz="1200" b="1" u="none" strike="noStrike" dirty="0">
                          <a:effectLst/>
                        </a:rPr>
                        <a:t>        Philippines</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5.5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5.6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6.1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6.1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6.0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3.2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3.0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3</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2291053144"/>
                  </a:ext>
                </a:extLst>
              </a:tr>
              <a:tr h="127829">
                <a:tc>
                  <a:txBody>
                    <a:bodyPr/>
                    <a:lstStyle/>
                    <a:p>
                      <a:pPr algn="l" fontAlgn="ctr"/>
                      <a:r>
                        <a:rPr lang="en-US" sz="1200" b="1" u="none" strike="noStrike" dirty="0">
                          <a:effectLst/>
                        </a:rPr>
                        <a:t>        Singapore</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1.8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4.4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2.6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2.9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1.2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0.4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1.1</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2205582524"/>
                  </a:ext>
                </a:extLst>
              </a:tr>
              <a:tr h="127829">
                <a:tc>
                  <a:txBody>
                    <a:bodyPr/>
                    <a:lstStyle/>
                    <a:p>
                      <a:pPr algn="l" fontAlgn="ctr"/>
                      <a:r>
                        <a:rPr lang="en-US" sz="1200" b="1" u="none" strike="noStrike" dirty="0">
                          <a:effectLst/>
                        </a:rPr>
                        <a:t>        Thailand</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2.5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dirty="0">
                          <a:effectLst/>
                        </a:rPr>
                        <a:t>2.8 </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2.9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1.2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0.4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1.0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tc>
                  <a:txBody>
                    <a:bodyPr/>
                    <a:lstStyle/>
                    <a:p>
                      <a:pPr algn="r" fontAlgn="ctr"/>
                      <a:r>
                        <a:rPr lang="en-US" altLang="zh-CN" sz="1200" b="1" u="none" strike="noStrike">
                          <a:effectLst/>
                        </a:rPr>
                        <a:t>1.1</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tc>
                <a:extLst>
                  <a:ext uri="{0D108BD9-81ED-4DB2-BD59-A6C34878D82A}">
                    <a16:rowId xmlns:a16="http://schemas.microsoft.com/office/drawing/2014/main" val="2828400766"/>
                  </a:ext>
                </a:extLst>
              </a:tr>
              <a:tr h="127829">
                <a:tc>
                  <a:txBody>
                    <a:bodyPr/>
                    <a:lstStyle/>
                    <a:p>
                      <a:pPr algn="l" fontAlgn="ctr"/>
                      <a:r>
                        <a:rPr lang="en-US" sz="1200" b="1" u="none" strike="noStrike" dirty="0">
                          <a:effectLst/>
                        </a:rPr>
                        <a:t>        Viet Nam</a:t>
                      </a:r>
                      <a:endParaRPr lang="en-US" sz="1200" b="1" i="0" u="none" strike="noStrike" dirty="0">
                        <a:solidFill>
                          <a:srgbClr val="000000"/>
                        </a:solidFill>
                        <a:effectLst/>
                        <a:latin typeface="+mn-lt"/>
                        <a:ea typeface="等线" panose="02010600030101010101" pitchFamily="2" charset="-122"/>
                      </a:endParaRPr>
                    </a:p>
                  </a:txBody>
                  <a:tcPr marL="6139" marR="6139" marT="6139" marB="0" anchor="ctr">
                    <a:lnB w="9525" cap="flat" cmpd="sng" algn="ctr">
                      <a:solidFill>
                        <a:schemeClr val="tx1"/>
                      </a:solidFill>
                      <a:prstDash val="solid"/>
                      <a:round/>
                      <a:headEnd type="none" w="med" len="med"/>
                      <a:tailEnd type="none" w="med" len="med"/>
                    </a:lnB>
                  </a:tcPr>
                </a:tc>
                <a:tc>
                  <a:txBody>
                    <a:bodyPr/>
                    <a:lstStyle/>
                    <a:p>
                      <a:pPr algn="r" fontAlgn="ctr"/>
                      <a:r>
                        <a:rPr lang="en-US" altLang="zh-CN" sz="1200" b="1" u="none" strike="noStrike">
                          <a:effectLst/>
                        </a:rPr>
                        <a:t>5.1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B w="9525" cap="flat" cmpd="sng" algn="ctr">
                      <a:solidFill>
                        <a:schemeClr val="tx1"/>
                      </a:solidFill>
                      <a:prstDash val="solid"/>
                      <a:round/>
                      <a:headEnd type="none" w="med" len="med"/>
                      <a:tailEnd type="none" w="med" len="med"/>
                    </a:lnB>
                  </a:tcPr>
                </a:tc>
                <a:tc>
                  <a:txBody>
                    <a:bodyPr/>
                    <a:lstStyle/>
                    <a:p>
                      <a:pPr algn="r" fontAlgn="ctr"/>
                      <a:r>
                        <a:rPr lang="en-US" altLang="zh-CN" sz="1200" b="1" u="none" strike="noStrike">
                          <a:effectLst/>
                        </a:rPr>
                        <a:t>7.1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B w="9525" cap="flat" cmpd="sng" algn="ctr">
                      <a:solidFill>
                        <a:schemeClr val="tx1"/>
                      </a:solidFill>
                      <a:prstDash val="solid"/>
                      <a:round/>
                      <a:headEnd type="none" w="med" len="med"/>
                      <a:tailEnd type="none" w="med" len="med"/>
                    </a:lnB>
                  </a:tcPr>
                </a:tc>
                <a:tc>
                  <a:txBody>
                    <a:bodyPr/>
                    <a:lstStyle/>
                    <a:p>
                      <a:pPr algn="r" fontAlgn="ctr"/>
                      <a:r>
                        <a:rPr lang="en-US" altLang="zh-CN" sz="1200" b="1" u="none" strike="noStrike">
                          <a:effectLst/>
                        </a:rPr>
                        <a:t>6.6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B w="9525" cap="flat" cmpd="sng" algn="ctr">
                      <a:solidFill>
                        <a:schemeClr val="tx1"/>
                      </a:solidFill>
                      <a:prstDash val="solid"/>
                      <a:round/>
                      <a:headEnd type="none" w="med" len="med"/>
                      <a:tailEnd type="none" w="med" len="med"/>
                    </a:lnB>
                  </a:tcPr>
                </a:tc>
                <a:tc>
                  <a:txBody>
                    <a:bodyPr/>
                    <a:lstStyle/>
                    <a:p>
                      <a:pPr algn="r" fontAlgn="ctr"/>
                      <a:r>
                        <a:rPr lang="en-US" altLang="zh-CN" sz="1200" b="1" u="none" strike="noStrike">
                          <a:effectLst/>
                        </a:rPr>
                        <a:t>6.5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B w="9525" cap="flat" cmpd="sng" algn="ctr">
                      <a:solidFill>
                        <a:schemeClr val="tx1"/>
                      </a:solidFill>
                      <a:prstDash val="solid"/>
                      <a:round/>
                      <a:headEnd type="none" w="med" len="med"/>
                      <a:tailEnd type="none" w="med" len="med"/>
                    </a:lnB>
                  </a:tcPr>
                </a:tc>
                <a:tc>
                  <a:txBody>
                    <a:bodyPr/>
                    <a:lstStyle/>
                    <a:p>
                      <a:pPr algn="r" fontAlgn="ctr"/>
                      <a:r>
                        <a:rPr lang="en-US" altLang="zh-CN" sz="1200" b="1" u="none" strike="noStrike">
                          <a:effectLst/>
                        </a:rPr>
                        <a:t>3.3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B w="9525" cap="flat" cmpd="sng" algn="ctr">
                      <a:solidFill>
                        <a:schemeClr val="tx1"/>
                      </a:solidFill>
                      <a:prstDash val="solid"/>
                      <a:round/>
                      <a:headEnd type="none" w="med" len="med"/>
                      <a:tailEnd type="none" w="med" len="med"/>
                    </a:lnB>
                  </a:tcPr>
                </a:tc>
                <a:tc>
                  <a:txBody>
                    <a:bodyPr/>
                    <a:lstStyle/>
                    <a:p>
                      <a:pPr algn="r" fontAlgn="ctr"/>
                      <a:r>
                        <a:rPr lang="en-US" altLang="zh-CN" sz="1200" b="1" u="none" strike="noStrike">
                          <a:effectLst/>
                        </a:rPr>
                        <a:t>3.6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B w="9525" cap="flat" cmpd="sng" algn="ctr">
                      <a:solidFill>
                        <a:schemeClr val="tx1"/>
                      </a:solidFill>
                      <a:prstDash val="solid"/>
                      <a:round/>
                      <a:headEnd type="none" w="med" len="med"/>
                      <a:tailEnd type="none" w="med" len="med"/>
                    </a:lnB>
                  </a:tcPr>
                </a:tc>
                <a:tc>
                  <a:txBody>
                    <a:bodyPr/>
                    <a:lstStyle/>
                    <a:p>
                      <a:pPr algn="r" fontAlgn="ctr"/>
                      <a:r>
                        <a:rPr lang="en-US" altLang="zh-CN" sz="1200" b="1" u="none" strike="noStrike">
                          <a:effectLst/>
                        </a:rPr>
                        <a:t>4.6 </a:t>
                      </a:r>
                      <a:endParaRPr lang="en-US" altLang="zh-CN" sz="1200" b="1" i="0" u="none" strike="noStrike">
                        <a:solidFill>
                          <a:srgbClr val="000000"/>
                        </a:solidFill>
                        <a:effectLst/>
                        <a:latin typeface="+mn-lt"/>
                        <a:ea typeface="等线" panose="02010600030101010101" pitchFamily="2" charset="-122"/>
                      </a:endParaRPr>
                    </a:p>
                  </a:txBody>
                  <a:tcPr marL="6139" marR="6139" marT="6139" marB="0" anchor="ctr">
                    <a:lnB w="9525" cap="flat" cmpd="sng" algn="ctr">
                      <a:solidFill>
                        <a:schemeClr val="tx1"/>
                      </a:solidFill>
                      <a:prstDash val="solid"/>
                      <a:round/>
                      <a:headEnd type="none" w="med" len="med"/>
                      <a:tailEnd type="none" w="med" len="med"/>
                    </a:lnB>
                  </a:tcPr>
                </a:tc>
                <a:tc>
                  <a:txBody>
                    <a:bodyPr/>
                    <a:lstStyle/>
                    <a:p>
                      <a:pPr algn="r" fontAlgn="ctr"/>
                      <a:r>
                        <a:rPr lang="en-US" altLang="zh-CN" sz="1200" b="1" u="none" strike="noStrike" dirty="0">
                          <a:effectLst/>
                        </a:rPr>
                        <a:t>4.2</a:t>
                      </a:r>
                      <a:endParaRPr lang="en-US" altLang="zh-CN" sz="1200" b="1" i="0" u="none" strike="noStrike" dirty="0">
                        <a:solidFill>
                          <a:srgbClr val="000000"/>
                        </a:solidFill>
                        <a:effectLst/>
                        <a:latin typeface="+mn-lt"/>
                        <a:ea typeface="等线" panose="02010600030101010101" pitchFamily="2" charset="-122"/>
                      </a:endParaRPr>
                    </a:p>
                  </a:txBody>
                  <a:tcPr marL="6139" marR="6139" marT="6139" marB="0" anchor="ct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6252181"/>
                  </a:ext>
                </a:extLst>
              </a:tr>
            </a:tbl>
          </a:graphicData>
        </a:graphic>
      </p:graphicFrame>
      <p:sp>
        <p:nvSpPr>
          <p:cNvPr id="4" name="文本框 2">
            <a:extLst>
              <a:ext uri="{FF2B5EF4-FFF2-40B4-BE49-F238E27FC236}">
                <a16:creationId xmlns:a16="http://schemas.microsoft.com/office/drawing/2014/main" id="{D1B5B249-8DA7-FA58-4204-4890E76D306D}"/>
              </a:ext>
            </a:extLst>
          </p:cNvPr>
          <p:cNvSpPr txBox="1"/>
          <p:nvPr/>
        </p:nvSpPr>
        <p:spPr>
          <a:xfrm>
            <a:off x="597307" y="6047468"/>
            <a:ext cx="3957807" cy="246221"/>
          </a:xfrm>
          <a:prstGeom prst="rect">
            <a:avLst/>
          </a:prstGeom>
          <a:noFill/>
        </p:spPr>
        <p:txBody>
          <a:bodyPr wrap="square">
            <a:spAutoFit/>
          </a:bodyPr>
          <a:lstStyle/>
          <a:p>
            <a:pPr algn="just"/>
            <a:r>
              <a:rPr lang="en-US" altLang="zh-CN" sz="1000" dirty="0"/>
              <a:t>Data Source: Asian Development Outlook April 2025</a:t>
            </a:r>
            <a:endParaRPr lang="zh-CN" altLang="zh-CN" sz="1000" dirty="0"/>
          </a:p>
        </p:txBody>
      </p:sp>
      <p:sp>
        <p:nvSpPr>
          <p:cNvPr id="6" name="スライド番号プレースホルダー 5">
            <a:extLst>
              <a:ext uri="{FF2B5EF4-FFF2-40B4-BE49-F238E27FC236}">
                <a16:creationId xmlns:a16="http://schemas.microsoft.com/office/drawing/2014/main" id="{0D71BE6D-051B-678C-8777-956E5EBC6F1B}"/>
              </a:ext>
            </a:extLst>
          </p:cNvPr>
          <p:cNvSpPr>
            <a:spLocks noGrp="1"/>
          </p:cNvSpPr>
          <p:nvPr>
            <p:ph type="sldNum" sz="quarter" idx="12"/>
          </p:nvPr>
        </p:nvSpPr>
        <p:spPr>
          <a:xfrm>
            <a:off x="7010400" y="6491957"/>
            <a:ext cx="2133600" cy="365125"/>
          </a:xfrm>
        </p:spPr>
        <p:txBody>
          <a:bodyPr/>
          <a:lstStyle/>
          <a:p>
            <a:fld id="{41389F6C-A434-4945-B3B0-36D25497384F}" type="slidenum">
              <a:rPr lang="zh-CN" altLang="en-US" smtClean="0"/>
              <a:pPr/>
              <a:t>5</a:t>
            </a:fld>
            <a:endParaRPr lang="zh-CN" altLang="en-US"/>
          </a:p>
        </p:txBody>
      </p:sp>
    </p:spTree>
    <p:extLst>
      <p:ext uri="{BB962C8B-B14F-4D97-AF65-F5344CB8AC3E}">
        <p14:creationId xmlns:p14="http://schemas.microsoft.com/office/powerpoint/2010/main" val="80946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0AE0A-448A-757B-8E51-9949254E0429}"/>
            </a:ext>
          </a:extLst>
        </p:cNvPr>
        <p:cNvGrpSpPr/>
        <p:nvPr/>
      </p:nvGrpSpPr>
      <p:grpSpPr>
        <a:xfrm>
          <a:off x="0" y="0"/>
          <a:ext cx="0" cy="0"/>
          <a:chOff x="0" y="0"/>
          <a:chExt cx="0" cy="0"/>
        </a:xfrm>
      </p:grpSpPr>
      <p:sp>
        <p:nvSpPr>
          <p:cNvPr id="12" name="TextBox 9">
            <a:extLst>
              <a:ext uri="{FF2B5EF4-FFF2-40B4-BE49-F238E27FC236}">
                <a16:creationId xmlns:a16="http://schemas.microsoft.com/office/drawing/2014/main" id="{42CF6FED-4F4E-3F57-43CC-117A26FE0219}"/>
              </a:ext>
            </a:extLst>
          </p:cNvPr>
          <p:cNvSpPr txBox="1"/>
          <p:nvPr/>
        </p:nvSpPr>
        <p:spPr>
          <a:xfrm>
            <a:off x="606644" y="1100708"/>
            <a:ext cx="7918247" cy="5016758"/>
          </a:xfrm>
          <a:prstGeom prst="rect">
            <a:avLst/>
          </a:prstGeom>
          <a:noFill/>
        </p:spPr>
        <p:txBody>
          <a:bodyPr wrap="square" rtlCol="0">
            <a:spAutoFit/>
          </a:bodyPr>
          <a:lstStyle/>
          <a:p>
            <a:pPr>
              <a:buNone/>
            </a:pPr>
            <a:r>
              <a:rPr lang="en-US" altLang="zh-CN" sz="1600" b="1" dirty="0"/>
              <a:t>The news released from UNCTAD recently indicated that the world economy was on a recessionary trajectory and was expected to slow to 2.3% in 2025, driven by escalating trade tensions and persistent uncertainty.</a:t>
            </a:r>
            <a:endParaRPr lang="zh-CN" altLang="zh-CN" sz="1600" b="1" dirty="0"/>
          </a:p>
          <a:p>
            <a:pPr>
              <a:buNone/>
            </a:pPr>
            <a:r>
              <a:rPr lang="en-US" altLang="zh-CN" sz="1600" b="1" dirty="0"/>
              <a:t> </a:t>
            </a:r>
            <a:endParaRPr lang="zh-CN" altLang="zh-CN" sz="1600" b="1" dirty="0"/>
          </a:p>
          <a:p>
            <a:r>
              <a:rPr lang="en-US" altLang="zh-CN" sz="1600" b="1" dirty="0"/>
              <a:t>Rising trade tensions are impacting</a:t>
            </a:r>
          </a:p>
          <a:p>
            <a:r>
              <a:rPr lang="en-US" altLang="zh-CN" sz="1600" b="1" dirty="0"/>
              <a:t>global trade, and disrupting supply </a:t>
            </a:r>
          </a:p>
          <a:p>
            <a:r>
              <a:rPr lang="en-US" altLang="zh-CN" sz="1600" b="1" dirty="0"/>
              <a:t>chains and undermining </a:t>
            </a:r>
            <a:r>
              <a:rPr lang="en-US" altLang="zh-CN" sz="1600" b="1" dirty="0" err="1"/>
              <a:t>predictab</a:t>
            </a:r>
            <a:endParaRPr lang="en-US" altLang="zh-CN" sz="1600" b="1" dirty="0"/>
          </a:p>
          <a:p>
            <a:r>
              <a:rPr lang="en-US" altLang="zh-CN" sz="1600" b="1" dirty="0"/>
              <a:t>-</a:t>
            </a:r>
            <a:r>
              <a:rPr lang="en-US" altLang="zh-CN" sz="1600" b="1" dirty="0" err="1"/>
              <a:t>ility</a:t>
            </a:r>
            <a:r>
              <a:rPr lang="en-US" altLang="zh-CN" sz="1600" b="1" dirty="0"/>
              <a:t>. “Trade policy uncertainty is at </a:t>
            </a:r>
          </a:p>
          <a:p>
            <a:r>
              <a:rPr lang="en-US" altLang="zh-CN" sz="1600" b="1" dirty="0"/>
              <a:t>a historical high,” the report notes, </a:t>
            </a:r>
          </a:p>
          <a:p>
            <a:r>
              <a:rPr lang="en-US" altLang="zh-CN" sz="1600" b="1" dirty="0"/>
              <a:t>“and this is already translating into</a:t>
            </a:r>
          </a:p>
          <a:p>
            <a:r>
              <a:rPr lang="en-US" altLang="zh-CN" sz="1600" b="1" dirty="0"/>
              <a:t>delayed investment decisions and </a:t>
            </a:r>
          </a:p>
          <a:p>
            <a:r>
              <a:rPr lang="en-US" altLang="zh-CN" sz="1600" b="1" dirty="0"/>
              <a:t>reduced hiring.”</a:t>
            </a:r>
          </a:p>
          <a:p>
            <a:endParaRPr lang="en-US" altLang="zh-CN" sz="1600" b="1" dirty="0"/>
          </a:p>
          <a:p>
            <a:r>
              <a:rPr lang="en-US" altLang="zh-CN" sz="1600" b="1" dirty="0"/>
              <a:t>UNCTAD points to the growth of </a:t>
            </a:r>
          </a:p>
          <a:p>
            <a:r>
              <a:rPr lang="en-US" altLang="zh-CN" sz="1600" b="1" dirty="0"/>
              <a:t>Trade among developing countries, </a:t>
            </a:r>
          </a:p>
          <a:p>
            <a:r>
              <a:rPr lang="en-US" altLang="zh-CN" sz="1600" b="1" dirty="0"/>
              <a:t>already accounting for about one </a:t>
            </a:r>
          </a:p>
          <a:p>
            <a:r>
              <a:rPr lang="en-US" altLang="zh-CN" sz="1600" b="1" dirty="0"/>
              <a:t>third of global trade. “the potential </a:t>
            </a:r>
          </a:p>
          <a:p>
            <a:r>
              <a:rPr lang="en-US" altLang="zh-CN" sz="1600" b="1" dirty="0"/>
              <a:t>of South-South economic integration</a:t>
            </a:r>
          </a:p>
          <a:p>
            <a:r>
              <a:rPr lang="en-US" altLang="zh-CN" sz="1600" b="1" dirty="0"/>
              <a:t>offers opportunities for many </a:t>
            </a:r>
            <a:r>
              <a:rPr lang="en-US" altLang="zh-CN" sz="1600" b="1" dirty="0" err="1"/>
              <a:t>deve</a:t>
            </a:r>
            <a:endParaRPr lang="en-US" altLang="zh-CN" sz="1600" b="1" dirty="0"/>
          </a:p>
          <a:p>
            <a:r>
              <a:rPr lang="en-US" altLang="zh-CN" sz="1600" b="1" dirty="0"/>
              <a:t>-loping countries”, the report notes.</a:t>
            </a:r>
          </a:p>
        </p:txBody>
      </p:sp>
      <p:cxnSp>
        <p:nvCxnSpPr>
          <p:cNvPr id="5" name="直接连接符 4">
            <a:extLst>
              <a:ext uri="{FF2B5EF4-FFF2-40B4-BE49-F238E27FC236}">
                <a16:creationId xmlns:a16="http://schemas.microsoft.com/office/drawing/2014/main" id="{101D270D-8E9F-179D-8237-F322A51F4BEE}"/>
              </a:ext>
            </a:extLst>
          </p:cNvPr>
          <p:cNvCxnSpPr>
            <a:cxnSpLocks/>
          </p:cNvCxnSpPr>
          <p:nvPr/>
        </p:nvCxnSpPr>
        <p:spPr>
          <a:xfrm>
            <a:off x="614193" y="6527574"/>
            <a:ext cx="7918247" cy="73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A0D773F-C663-C358-7694-3EC8B4A59976}"/>
              </a:ext>
            </a:extLst>
          </p:cNvPr>
          <p:cNvSpPr txBox="1"/>
          <p:nvPr/>
        </p:nvSpPr>
        <p:spPr>
          <a:xfrm>
            <a:off x="614193" y="574430"/>
            <a:ext cx="5688632" cy="461665"/>
          </a:xfrm>
          <a:prstGeom prst="rect">
            <a:avLst/>
          </a:prstGeom>
          <a:noFill/>
        </p:spPr>
        <p:txBody>
          <a:bodyPr wrap="square" rtlCol="0">
            <a:spAutoFit/>
          </a:bodyPr>
          <a:lstStyle/>
          <a:p>
            <a:r>
              <a:rPr lang="en-US" altLang="zh-CN" sz="2400" b="1" dirty="0">
                <a:solidFill>
                  <a:srgbClr val="FF0000"/>
                </a:solidFill>
              </a:rPr>
              <a:t>1. Summary</a:t>
            </a:r>
          </a:p>
        </p:txBody>
      </p:sp>
      <p:sp>
        <p:nvSpPr>
          <p:cNvPr id="3" name="页脚占位符 2">
            <a:extLst>
              <a:ext uri="{FF2B5EF4-FFF2-40B4-BE49-F238E27FC236}">
                <a16:creationId xmlns:a16="http://schemas.microsoft.com/office/drawing/2014/main" id="{075BB4C0-78EB-318E-94F1-D5B2802DEE9E}"/>
              </a:ext>
            </a:extLst>
          </p:cNvPr>
          <p:cNvSpPr>
            <a:spLocks noGrp="1"/>
          </p:cNvSpPr>
          <p:nvPr>
            <p:ph type="ftr" sz="quarter" idx="11"/>
          </p:nvPr>
        </p:nvSpPr>
        <p:spPr>
          <a:xfrm>
            <a:off x="0" y="6491958"/>
            <a:ext cx="9144000" cy="365125"/>
          </a:xfrm>
        </p:spPr>
        <p:txBody>
          <a:bodyPr/>
          <a:lstStyle/>
          <a:p>
            <a:r>
              <a:rPr lang="en-US" altLang="zh-CN" b="1"/>
              <a:t>Sino-Japan Trade Report May 2025</a:t>
            </a:r>
            <a:endParaRPr lang="zh-CN" altLang="en-US" b="1" dirty="0"/>
          </a:p>
        </p:txBody>
      </p:sp>
      <p:pic>
        <p:nvPicPr>
          <p:cNvPr id="7" name="图片 6">
            <a:extLst>
              <a:ext uri="{FF2B5EF4-FFF2-40B4-BE49-F238E27FC236}">
                <a16:creationId xmlns:a16="http://schemas.microsoft.com/office/drawing/2014/main" id="{E4850228-315D-31E2-ABCF-330346C5250D}"/>
              </a:ext>
            </a:extLst>
          </p:cNvPr>
          <p:cNvPicPr>
            <a:picLocks noChangeAspect="1"/>
          </p:cNvPicPr>
          <p:nvPr/>
        </p:nvPicPr>
        <p:blipFill>
          <a:blip r:embed="rId3"/>
          <a:stretch>
            <a:fillRect/>
          </a:stretch>
        </p:blipFill>
        <p:spPr>
          <a:xfrm>
            <a:off x="3801820" y="2057678"/>
            <a:ext cx="4724709" cy="4158821"/>
          </a:xfrm>
          <a:prstGeom prst="rect">
            <a:avLst/>
          </a:prstGeom>
        </p:spPr>
      </p:pic>
      <p:sp>
        <p:nvSpPr>
          <p:cNvPr id="2" name="スライド番号プレースホルダー 1">
            <a:extLst>
              <a:ext uri="{FF2B5EF4-FFF2-40B4-BE49-F238E27FC236}">
                <a16:creationId xmlns:a16="http://schemas.microsoft.com/office/drawing/2014/main" id="{70EDE099-D426-0684-C1A9-71AEDDE35B86}"/>
              </a:ext>
            </a:extLst>
          </p:cNvPr>
          <p:cNvSpPr>
            <a:spLocks noGrp="1"/>
          </p:cNvSpPr>
          <p:nvPr>
            <p:ph type="sldNum" sz="quarter" idx="12"/>
          </p:nvPr>
        </p:nvSpPr>
        <p:spPr>
          <a:xfrm>
            <a:off x="7010400" y="6492875"/>
            <a:ext cx="2133600" cy="365125"/>
          </a:xfrm>
        </p:spPr>
        <p:txBody>
          <a:bodyPr/>
          <a:lstStyle/>
          <a:p>
            <a:fld id="{41389F6C-A434-4945-B3B0-36D25497384F}" type="slidenum">
              <a:rPr lang="zh-CN" altLang="en-US" smtClean="0"/>
              <a:pPr/>
              <a:t>6</a:t>
            </a:fld>
            <a:endParaRPr lang="zh-CN" altLang="en-US"/>
          </a:p>
        </p:txBody>
      </p:sp>
    </p:spTree>
    <p:extLst>
      <p:ext uri="{BB962C8B-B14F-4D97-AF65-F5344CB8AC3E}">
        <p14:creationId xmlns:p14="http://schemas.microsoft.com/office/powerpoint/2010/main" val="1933965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D6B96-E14F-DCC9-3340-93528A103544}"/>
            </a:ext>
          </a:extLst>
        </p:cNvPr>
        <p:cNvGrpSpPr/>
        <p:nvPr/>
      </p:nvGrpSpPr>
      <p:grpSpPr>
        <a:xfrm>
          <a:off x="0" y="0"/>
          <a:ext cx="0" cy="0"/>
          <a:chOff x="0" y="0"/>
          <a:chExt cx="0" cy="0"/>
        </a:xfrm>
      </p:grpSpPr>
      <p:sp>
        <p:nvSpPr>
          <p:cNvPr id="12" name="TextBox 9">
            <a:extLst>
              <a:ext uri="{FF2B5EF4-FFF2-40B4-BE49-F238E27FC236}">
                <a16:creationId xmlns:a16="http://schemas.microsoft.com/office/drawing/2014/main" id="{EEF3C94E-A6BC-D56F-4106-DE84BD81FFCA}"/>
              </a:ext>
            </a:extLst>
          </p:cNvPr>
          <p:cNvSpPr txBox="1"/>
          <p:nvPr/>
        </p:nvSpPr>
        <p:spPr>
          <a:xfrm>
            <a:off x="606644" y="1100708"/>
            <a:ext cx="7918247" cy="5509200"/>
          </a:xfrm>
          <a:prstGeom prst="rect">
            <a:avLst/>
          </a:prstGeom>
          <a:noFill/>
        </p:spPr>
        <p:txBody>
          <a:bodyPr wrap="square" rtlCol="0">
            <a:spAutoFit/>
          </a:bodyPr>
          <a:lstStyle/>
          <a:p>
            <a:pPr algn="just">
              <a:buNone/>
            </a:pPr>
            <a:r>
              <a:rPr lang="en-US" altLang="zh-CN" sz="1600" b="1" dirty="0">
                <a:solidFill>
                  <a:srgbClr val="FF0000"/>
                </a:solidFill>
              </a:rPr>
              <a:t>1.2 China’s Macro Economy</a:t>
            </a:r>
          </a:p>
          <a:p>
            <a:pPr algn="just">
              <a:buNone/>
            </a:pPr>
            <a:endParaRPr lang="en-US" altLang="zh-CN" sz="1600" b="1" dirty="0"/>
          </a:p>
          <a:p>
            <a:pPr algn="just">
              <a:buNone/>
            </a:pPr>
            <a:r>
              <a:rPr lang="en-US" altLang="zh-CN" sz="1600" b="1" dirty="0"/>
              <a:t>In China, the PMI in May rose to 49.5%, 0.5 percentage point higher than the same in April.  The Production Index and the New Order Index increased 0.9 and 0.6 percentage point m-o-m though both are still in the contraction range.  The New Export Order Index jumped 3.2 percentage points m-o-m to 47.9% while Import Index became 47.1%, 3.7 percentage points higher m-o-m.  </a:t>
            </a:r>
          </a:p>
          <a:p>
            <a:pPr algn="just"/>
            <a:endParaRPr lang="en-US" altLang="zh-CN" sz="1600" b="1" dirty="0"/>
          </a:p>
          <a:p>
            <a:pPr algn="just"/>
            <a:r>
              <a:rPr lang="en-US" altLang="zh-CN" sz="1600" b="1" dirty="0"/>
              <a:t>The major commodities import volume continuously dropped except copper concentrate, pulp and machine tools, indicating the spot demand is shrinking. However, the domestic and export sales of excavator and loader still increased, especially domestic sales volume went upward sharply, indicating the investment is improving.</a:t>
            </a:r>
          </a:p>
          <a:p>
            <a:pPr algn="just"/>
            <a:endParaRPr lang="en-US" altLang="zh-CN" sz="1600" b="1" dirty="0"/>
          </a:p>
          <a:p>
            <a:pPr algn="just"/>
            <a:r>
              <a:rPr lang="en-US" altLang="zh-CN" sz="1600" b="1" dirty="0"/>
              <a:t>In May, the China steel industry PMI was 46.4, a decrease of 4.2 points m-o-m which ended upward trend in the last three consecutive months and dropped into contraction range once again.  Both uncertain global trade environment and weak domestic demand quite influenced steel industry.</a:t>
            </a:r>
          </a:p>
          <a:p>
            <a:pPr algn="just"/>
            <a:endParaRPr lang="en-US" altLang="ja-JP" sz="1600" b="1" dirty="0">
              <a:solidFill>
                <a:srgbClr val="FF0000"/>
              </a:solidFill>
            </a:endParaRPr>
          </a:p>
          <a:p>
            <a:pPr algn="just"/>
            <a:r>
              <a:rPr lang="en-US" altLang="ja-JP" sz="1600" b="1" dirty="0">
                <a:solidFill>
                  <a:srgbClr val="FF0000"/>
                </a:solidFill>
              </a:rPr>
              <a:t>1.3 Japan’s Macro Economy</a:t>
            </a:r>
          </a:p>
          <a:p>
            <a:pPr algn="just"/>
            <a:endParaRPr lang="ja-JP" altLang="en-US" sz="1600" b="1" dirty="0"/>
          </a:p>
          <a:p>
            <a:pPr algn="just"/>
            <a:r>
              <a:rPr lang="en-US" altLang="zh-CN" sz="1600" b="1" dirty="0"/>
              <a:t>The headline AU </a:t>
            </a:r>
            <a:r>
              <a:rPr lang="en-US" altLang="zh-CN" sz="1600" b="1" dirty="0" err="1"/>
              <a:t>Jibun</a:t>
            </a:r>
            <a:r>
              <a:rPr lang="en-US" altLang="zh-CN" sz="1600" b="1" dirty="0"/>
              <a:t> Bank Flash Japan Manufacturing PMI was up slightly from 48.7 in April to 49.0 in May, but remained below the crucial 50.0 neutral level to signal a </a:t>
            </a:r>
            <a:r>
              <a:rPr lang="en-US" altLang="zh-CN" sz="1600" b="1" dirty="0" err="1"/>
              <a:t>deteriorat</a:t>
            </a:r>
            <a:endParaRPr lang="en-US" altLang="zh-CN" sz="1600" b="1" dirty="0"/>
          </a:p>
        </p:txBody>
      </p:sp>
      <p:cxnSp>
        <p:nvCxnSpPr>
          <p:cNvPr id="5" name="直接连接符 4">
            <a:extLst>
              <a:ext uri="{FF2B5EF4-FFF2-40B4-BE49-F238E27FC236}">
                <a16:creationId xmlns:a16="http://schemas.microsoft.com/office/drawing/2014/main" id="{2F4A4DEE-F47F-E3F3-1927-DFE939799EDC}"/>
              </a:ext>
            </a:extLst>
          </p:cNvPr>
          <p:cNvCxnSpPr>
            <a:cxnSpLocks/>
          </p:cNvCxnSpPr>
          <p:nvPr/>
        </p:nvCxnSpPr>
        <p:spPr>
          <a:xfrm>
            <a:off x="614193" y="6527574"/>
            <a:ext cx="7918247" cy="73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B307F84-DF49-4F28-B9CB-B30694F55AE6}"/>
              </a:ext>
            </a:extLst>
          </p:cNvPr>
          <p:cNvSpPr txBox="1"/>
          <p:nvPr/>
        </p:nvSpPr>
        <p:spPr>
          <a:xfrm>
            <a:off x="614193" y="574430"/>
            <a:ext cx="5688632" cy="461665"/>
          </a:xfrm>
          <a:prstGeom prst="rect">
            <a:avLst/>
          </a:prstGeom>
          <a:noFill/>
        </p:spPr>
        <p:txBody>
          <a:bodyPr wrap="square" rtlCol="0">
            <a:spAutoFit/>
          </a:bodyPr>
          <a:lstStyle/>
          <a:p>
            <a:r>
              <a:rPr lang="en-US" altLang="zh-CN" sz="2400" b="1" dirty="0">
                <a:solidFill>
                  <a:srgbClr val="FF0000"/>
                </a:solidFill>
              </a:rPr>
              <a:t>1. Summary</a:t>
            </a:r>
          </a:p>
        </p:txBody>
      </p:sp>
      <p:sp>
        <p:nvSpPr>
          <p:cNvPr id="3" name="页脚占位符 2">
            <a:extLst>
              <a:ext uri="{FF2B5EF4-FFF2-40B4-BE49-F238E27FC236}">
                <a16:creationId xmlns:a16="http://schemas.microsoft.com/office/drawing/2014/main" id="{E4CD2B89-CE3C-02C6-5520-08C1263EC274}"/>
              </a:ext>
            </a:extLst>
          </p:cNvPr>
          <p:cNvSpPr>
            <a:spLocks noGrp="1"/>
          </p:cNvSpPr>
          <p:nvPr>
            <p:ph type="ftr" sz="quarter" idx="11"/>
          </p:nvPr>
        </p:nvSpPr>
        <p:spPr>
          <a:xfrm>
            <a:off x="0" y="6491958"/>
            <a:ext cx="9144000" cy="365125"/>
          </a:xfrm>
        </p:spPr>
        <p:txBody>
          <a:bodyPr/>
          <a:lstStyle/>
          <a:p>
            <a:r>
              <a:rPr lang="en-US" altLang="zh-CN" b="1"/>
              <a:t>Sino-Japan Trade Report May 2025</a:t>
            </a:r>
            <a:endParaRPr lang="zh-CN" altLang="en-US" b="1" dirty="0"/>
          </a:p>
        </p:txBody>
      </p:sp>
      <p:sp>
        <p:nvSpPr>
          <p:cNvPr id="2" name="スライド番号プレースホルダー 1">
            <a:extLst>
              <a:ext uri="{FF2B5EF4-FFF2-40B4-BE49-F238E27FC236}">
                <a16:creationId xmlns:a16="http://schemas.microsoft.com/office/drawing/2014/main" id="{EBE17F30-1719-5851-0AE3-DDE47AC6F87E}"/>
              </a:ext>
            </a:extLst>
          </p:cNvPr>
          <p:cNvSpPr>
            <a:spLocks noGrp="1"/>
          </p:cNvSpPr>
          <p:nvPr>
            <p:ph type="sldNum" sz="quarter" idx="12"/>
          </p:nvPr>
        </p:nvSpPr>
        <p:spPr>
          <a:xfrm>
            <a:off x="7002522" y="6463539"/>
            <a:ext cx="2133600" cy="365125"/>
          </a:xfrm>
        </p:spPr>
        <p:txBody>
          <a:bodyPr/>
          <a:lstStyle/>
          <a:p>
            <a:fld id="{41389F6C-A434-4945-B3B0-36D25497384F}" type="slidenum">
              <a:rPr lang="zh-CN" altLang="en-US" smtClean="0"/>
              <a:pPr/>
              <a:t>7</a:t>
            </a:fld>
            <a:endParaRPr lang="zh-CN" altLang="en-US"/>
          </a:p>
        </p:txBody>
      </p:sp>
    </p:spTree>
    <p:extLst>
      <p:ext uri="{BB962C8B-B14F-4D97-AF65-F5344CB8AC3E}">
        <p14:creationId xmlns:p14="http://schemas.microsoft.com/office/powerpoint/2010/main" val="3686863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9B164-65EC-552F-3E53-603FDCFD3717}"/>
            </a:ext>
          </a:extLst>
        </p:cNvPr>
        <p:cNvGrpSpPr/>
        <p:nvPr/>
      </p:nvGrpSpPr>
      <p:grpSpPr>
        <a:xfrm>
          <a:off x="0" y="0"/>
          <a:ext cx="0" cy="0"/>
          <a:chOff x="0" y="0"/>
          <a:chExt cx="0" cy="0"/>
        </a:xfrm>
      </p:grpSpPr>
      <p:sp>
        <p:nvSpPr>
          <p:cNvPr id="12" name="TextBox 9">
            <a:extLst>
              <a:ext uri="{FF2B5EF4-FFF2-40B4-BE49-F238E27FC236}">
                <a16:creationId xmlns:a16="http://schemas.microsoft.com/office/drawing/2014/main" id="{A15250F8-4E9B-C56C-640C-E9BFA315D241}"/>
              </a:ext>
            </a:extLst>
          </p:cNvPr>
          <p:cNvSpPr txBox="1"/>
          <p:nvPr/>
        </p:nvSpPr>
        <p:spPr>
          <a:xfrm>
            <a:off x="606644" y="1100708"/>
            <a:ext cx="7918247" cy="6001643"/>
          </a:xfrm>
          <a:prstGeom prst="rect">
            <a:avLst/>
          </a:prstGeom>
          <a:noFill/>
        </p:spPr>
        <p:txBody>
          <a:bodyPr wrap="square" rtlCol="0">
            <a:spAutoFit/>
          </a:bodyPr>
          <a:lstStyle/>
          <a:p>
            <a:pPr algn="just"/>
            <a:r>
              <a:rPr lang="en-US" altLang="zh-CN" sz="1600" b="1" dirty="0"/>
              <a:t> -ion in business conditions for the eleventh successive month. The relative improvement in the headline index was supported by softer falls in new orders and new export business, while companies also signaled a stronger increase in employment. However, sustainable economic development cannot rely on the employment increase only  without solid demand.</a:t>
            </a:r>
          </a:p>
          <a:p>
            <a:pPr algn="l">
              <a:buNone/>
            </a:pPr>
            <a:endParaRPr lang="en-US" altLang="zh-CN" sz="1600" b="1" dirty="0"/>
          </a:p>
          <a:p>
            <a:pPr algn="l">
              <a:buNone/>
            </a:pPr>
            <a:r>
              <a:rPr lang="en-US" altLang="zh-CN" sz="1600" b="1" dirty="0"/>
              <a:t>After slipping to the weakest in nearly five years in April, optimism regarding the year</a:t>
            </a:r>
          </a:p>
          <a:p>
            <a:pPr algn="l">
              <a:buNone/>
            </a:pPr>
            <a:r>
              <a:rPr lang="en-US" altLang="zh-CN" sz="1600" b="1" dirty="0"/>
              <a:t>-ahead outlook for output picked up in May, but overall sentiment remained among the lowest seen since the COVID-19 pandemic.</a:t>
            </a:r>
            <a:endParaRPr lang="zh-CN" altLang="zh-CN" sz="1600" b="1" dirty="0"/>
          </a:p>
          <a:p>
            <a:pPr algn="just"/>
            <a:endParaRPr lang="en-US" altLang="zh-CN" sz="1600" b="1" dirty="0">
              <a:solidFill>
                <a:srgbClr val="FF0000"/>
              </a:solidFill>
            </a:endParaRPr>
          </a:p>
          <a:p>
            <a:pPr algn="just"/>
            <a:r>
              <a:rPr lang="en-US" altLang="ja-JP" sz="1600" b="1" dirty="0">
                <a:solidFill>
                  <a:srgbClr val="FF0000"/>
                </a:solidFill>
              </a:rPr>
              <a:t>1.4 Sino-Japan Merchandise Trade</a:t>
            </a:r>
          </a:p>
          <a:p>
            <a:pPr algn="just"/>
            <a:endParaRPr lang="en-US" altLang="zh-CN" sz="1600" b="1" dirty="0">
              <a:solidFill>
                <a:srgbClr val="FF0000"/>
              </a:solidFill>
            </a:endParaRPr>
          </a:p>
          <a:p>
            <a:pPr algn="just"/>
            <a:r>
              <a:rPr lang="en-US" altLang="zh-CN" sz="1600" b="1" dirty="0"/>
              <a:t>Regarding Sino-Japanese merchandise trade, the trade amount of April in USD announced by the Chinese Customs increased by 4.98% y-o-y while the aggregated trade amount indicated plus 0.73% which is the first positive aggregated growth rate in 2025.  </a:t>
            </a:r>
          </a:p>
          <a:p>
            <a:pPr algn="just"/>
            <a:endParaRPr lang="en-US" altLang="zh-CN" sz="1600" b="1" dirty="0"/>
          </a:p>
          <a:p>
            <a:pPr algn="just"/>
            <a:r>
              <a:rPr lang="en-US" altLang="zh-CN" sz="1600" b="1" dirty="0"/>
              <a:t>The same data released in JPY by the Japanese Ministry of Finance increased by 3.59% y-o-y in April. Though the aggregated growth rate is gradually dropping, it is always positive from the beginning of 2025 and recorded 5.97% until the end of April.  </a:t>
            </a:r>
          </a:p>
          <a:p>
            <a:pPr algn="just"/>
            <a:endParaRPr lang="en-US" altLang="zh-CN" sz="1600" b="1" dirty="0"/>
          </a:p>
          <a:p>
            <a:pPr algn="just"/>
            <a:r>
              <a:rPr lang="en-US" altLang="zh-CN" sz="1600" b="1" dirty="0"/>
              <a:t> In general, the trade data indicated that growth rate of China’s export to Japan increased more than the same of Japan’s export to China in April.  The</a:t>
            </a:r>
            <a:r>
              <a:rPr lang="zh-CN" altLang="en-US" sz="1600" b="1" dirty="0"/>
              <a:t> </a:t>
            </a:r>
            <a:r>
              <a:rPr lang="en-US" altLang="zh-CN" sz="1600" b="1" dirty="0"/>
              <a:t>most increased</a:t>
            </a:r>
            <a:r>
              <a:rPr lang="zh-CN" altLang="en-US" sz="1600" b="1" dirty="0"/>
              <a:t> </a:t>
            </a:r>
            <a:r>
              <a:rPr lang="en-US" altLang="zh-CN" sz="1600" b="1" dirty="0"/>
              <a:t>import goods</a:t>
            </a:r>
          </a:p>
          <a:p>
            <a:pPr algn="just"/>
            <a:endParaRPr lang="en-US" altLang="zh-CN" sz="1600" b="1" dirty="0"/>
          </a:p>
          <a:p>
            <a:pPr algn="just"/>
            <a:endParaRPr lang="en-US" altLang="zh-CN" sz="1600" b="1" dirty="0"/>
          </a:p>
        </p:txBody>
      </p:sp>
      <p:cxnSp>
        <p:nvCxnSpPr>
          <p:cNvPr id="5" name="直接连接符 4">
            <a:extLst>
              <a:ext uri="{FF2B5EF4-FFF2-40B4-BE49-F238E27FC236}">
                <a16:creationId xmlns:a16="http://schemas.microsoft.com/office/drawing/2014/main" id="{6F7BC8AC-BDF2-50DD-7F15-EB6528DA12E2}"/>
              </a:ext>
            </a:extLst>
          </p:cNvPr>
          <p:cNvCxnSpPr>
            <a:cxnSpLocks/>
          </p:cNvCxnSpPr>
          <p:nvPr/>
        </p:nvCxnSpPr>
        <p:spPr>
          <a:xfrm>
            <a:off x="614193" y="6527574"/>
            <a:ext cx="7918247" cy="73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E64BA58-0248-B198-4976-C195B8413235}"/>
              </a:ext>
            </a:extLst>
          </p:cNvPr>
          <p:cNvSpPr txBox="1"/>
          <p:nvPr/>
        </p:nvSpPr>
        <p:spPr>
          <a:xfrm>
            <a:off x="614193" y="574430"/>
            <a:ext cx="5688632" cy="461665"/>
          </a:xfrm>
          <a:prstGeom prst="rect">
            <a:avLst/>
          </a:prstGeom>
          <a:noFill/>
        </p:spPr>
        <p:txBody>
          <a:bodyPr wrap="square" rtlCol="0">
            <a:spAutoFit/>
          </a:bodyPr>
          <a:lstStyle/>
          <a:p>
            <a:r>
              <a:rPr lang="en-US" altLang="zh-CN" sz="2400" b="1" dirty="0">
                <a:solidFill>
                  <a:srgbClr val="FF0000"/>
                </a:solidFill>
              </a:rPr>
              <a:t>1. Executive Summary</a:t>
            </a:r>
          </a:p>
        </p:txBody>
      </p:sp>
      <p:sp>
        <p:nvSpPr>
          <p:cNvPr id="3" name="页脚占位符 2">
            <a:extLst>
              <a:ext uri="{FF2B5EF4-FFF2-40B4-BE49-F238E27FC236}">
                <a16:creationId xmlns:a16="http://schemas.microsoft.com/office/drawing/2014/main" id="{F9D7BEB1-7A91-C8C5-223D-1EA444FF295E}"/>
              </a:ext>
            </a:extLst>
          </p:cNvPr>
          <p:cNvSpPr>
            <a:spLocks noGrp="1"/>
          </p:cNvSpPr>
          <p:nvPr>
            <p:ph type="ftr" sz="quarter" idx="11"/>
          </p:nvPr>
        </p:nvSpPr>
        <p:spPr>
          <a:xfrm>
            <a:off x="0" y="6491958"/>
            <a:ext cx="9144000" cy="365125"/>
          </a:xfrm>
        </p:spPr>
        <p:txBody>
          <a:bodyPr/>
          <a:lstStyle/>
          <a:p>
            <a:r>
              <a:rPr lang="en-US" altLang="zh-CN" b="1"/>
              <a:t>Sino-Japan Trade Report May 2025</a:t>
            </a:r>
            <a:endParaRPr lang="zh-CN" altLang="en-US" b="1" dirty="0"/>
          </a:p>
        </p:txBody>
      </p:sp>
      <p:sp>
        <p:nvSpPr>
          <p:cNvPr id="2" name="スライド番号プレースホルダー 1">
            <a:extLst>
              <a:ext uri="{FF2B5EF4-FFF2-40B4-BE49-F238E27FC236}">
                <a16:creationId xmlns:a16="http://schemas.microsoft.com/office/drawing/2014/main" id="{4B006956-ADAF-7670-5298-C684BDDFF905}"/>
              </a:ext>
            </a:extLst>
          </p:cNvPr>
          <p:cNvSpPr>
            <a:spLocks noGrp="1"/>
          </p:cNvSpPr>
          <p:nvPr>
            <p:ph type="sldNum" sz="quarter" idx="12"/>
          </p:nvPr>
        </p:nvSpPr>
        <p:spPr>
          <a:xfrm>
            <a:off x="6997935" y="6491957"/>
            <a:ext cx="2133600" cy="365125"/>
          </a:xfrm>
        </p:spPr>
        <p:txBody>
          <a:bodyPr/>
          <a:lstStyle/>
          <a:p>
            <a:fld id="{41389F6C-A434-4945-B3B0-36D25497384F}" type="slidenum">
              <a:rPr lang="zh-CN" altLang="en-US" smtClean="0"/>
              <a:pPr/>
              <a:t>8</a:t>
            </a:fld>
            <a:endParaRPr lang="zh-CN" altLang="en-US"/>
          </a:p>
        </p:txBody>
      </p:sp>
    </p:spTree>
    <p:extLst>
      <p:ext uri="{BB962C8B-B14F-4D97-AF65-F5344CB8AC3E}">
        <p14:creationId xmlns:p14="http://schemas.microsoft.com/office/powerpoint/2010/main" val="3808821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9">
            <a:extLst>
              <a:ext uri="{FF2B5EF4-FFF2-40B4-BE49-F238E27FC236}">
                <a16:creationId xmlns:a16="http://schemas.microsoft.com/office/drawing/2014/main" id="{0DB75AC0-2AD2-4809-9675-8B0D5611D24A}"/>
              </a:ext>
            </a:extLst>
          </p:cNvPr>
          <p:cNvSpPr txBox="1"/>
          <p:nvPr/>
        </p:nvSpPr>
        <p:spPr>
          <a:xfrm>
            <a:off x="606644" y="1100708"/>
            <a:ext cx="7918247" cy="4770537"/>
          </a:xfrm>
          <a:prstGeom prst="rect">
            <a:avLst/>
          </a:prstGeom>
          <a:noFill/>
        </p:spPr>
        <p:txBody>
          <a:bodyPr wrap="square" rtlCol="0">
            <a:spAutoFit/>
          </a:bodyPr>
          <a:lstStyle/>
          <a:p>
            <a:pPr algn="just"/>
            <a:r>
              <a:rPr lang="en-US" altLang="zh-CN" sz="1600" b="1" dirty="0"/>
              <a:t>are telecom goods, petrochemical products, audio and video equipment while the most decreased export goods are semi-conductor machinery and parts as well as automobile.  Meanwhile, the container freight index of Sino-Japan route in April kept stable at 980.85 points and 0.9% higher m-o-m. </a:t>
            </a:r>
          </a:p>
          <a:p>
            <a:pPr algn="just">
              <a:buNone/>
            </a:pPr>
            <a:endParaRPr lang="en-US" altLang="zh-CN" sz="1600" b="1" dirty="0">
              <a:solidFill>
                <a:srgbClr val="FF0000"/>
              </a:solidFill>
            </a:endParaRPr>
          </a:p>
          <a:p>
            <a:pPr algn="just">
              <a:buNone/>
            </a:pPr>
            <a:r>
              <a:rPr lang="en-US" altLang="zh-CN" sz="1600" b="1" dirty="0"/>
              <a:t>However, the conventional market between China and Japan was still quite now.  In April, 105,965 tons of steel were exported from China to Japan, with a cumulative 404,833 tons in the first four months, an increase of 2.61% year-on-year.  In the same month, 191,034 tons of steel were exported from Japan to China, with a cumulative 777,255 tons, a year-on-year decrease of 16.7%.  Total steel trade volume in terms of metric ton including eastbound and westbound decreased 10.24%, in which part of cargoes were carried by conventional vessels.</a:t>
            </a:r>
          </a:p>
          <a:p>
            <a:pPr algn="just"/>
            <a:endParaRPr lang="en-US" altLang="zh-CN" sz="1600" b="1" dirty="0">
              <a:solidFill>
                <a:srgbClr val="FF0000"/>
              </a:solidFill>
            </a:endParaRPr>
          </a:p>
          <a:p>
            <a:pPr algn="just"/>
            <a:r>
              <a:rPr lang="en-US" altLang="zh-CN" sz="1600" b="1" dirty="0"/>
              <a:t>Meanwhile, the order data of April 2025 released by the Japan Machine Tool Builders’ Association showed that orders from China increased by 27.9% y-o-y, with a cumulative increase of 27.6% up to the end of April. China and the United States occupy about 67% of the overseas order.  Though the growth rate of India is quite higher, the absolute order value is still one-fourth of the China’s.  The machinery and equipment export to China is still the main direction in the near future.</a:t>
            </a:r>
          </a:p>
        </p:txBody>
      </p:sp>
      <p:cxnSp>
        <p:nvCxnSpPr>
          <p:cNvPr id="5" name="直接连接符 4">
            <a:extLst>
              <a:ext uri="{FF2B5EF4-FFF2-40B4-BE49-F238E27FC236}">
                <a16:creationId xmlns:a16="http://schemas.microsoft.com/office/drawing/2014/main" id="{AD62491E-48D6-4F9C-7A38-24416F84D5FE}"/>
              </a:ext>
            </a:extLst>
          </p:cNvPr>
          <p:cNvCxnSpPr>
            <a:cxnSpLocks/>
          </p:cNvCxnSpPr>
          <p:nvPr/>
        </p:nvCxnSpPr>
        <p:spPr>
          <a:xfrm>
            <a:off x="614193" y="6527574"/>
            <a:ext cx="7918247" cy="73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14193" y="574430"/>
            <a:ext cx="5688632" cy="461665"/>
          </a:xfrm>
          <a:prstGeom prst="rect">
            <a:avLst/>
          </a:prstGeom>
          <a:noFill/>
        </p:spPr>
        <p:txBody>
          <a:bodyPr wrap="square" rtlCol="0">
            <a:spAutoFit/>
          </a:bodyPr>
          <a:lstStyle/>
          <a:p>
            <a:r>
              <a:rPr lang="en-US" altLang="zh-CN" sz="2400" b="1" dirty="0">
                <a:solidFill>
                  <a:srgbClr val="FF0000"/>
                </a:solidFill>
              </a:rPr>
              <a:t>1. Executive Summary</a:t>
            </a:r>
          </a:p>
        </p:txBody>
      </p:sp>
      <p:sp>
        <p:nvSpPr>
          <p:cNvPr id="3" name="页脚占位符 2">
            <a:extLst>
              <a:ext uri="{FF2B5EF4-FFF2-40B4-BE49-F238E27FC236}">
                <a16:creationId xmlns:a16="http://schemas.microsoft.com/office/drawing/2014/main" id="{636016D0-8867-6F8B-99D6-FA9B9545B830}"/>
              </a:ext>
            </a:extLst>
          </p:cNvPr>
          <p:cNvSpPr>
            <a:spLocks noGrp="1"/>
          </p:cNvSpPr>
          <p:nvPr>
            <p:ph type="ftr" sz="quarter" idx="11"/>
          </p:nvPr>
        </p:nvSpPr>
        <p:spPr>
          <a:xfrm>
            <a:off x="1316" y="6509268"/>
            <a:ext cx="9144000" cy="365125"/>
          </a:xfrm>
        </p:spPr>
        <p:txBody>
          <a:bodyPr/>
          <a:lstStyle/>
          <a:p>
            <a:r>
              <a:rPr lang="en-US" altLang="zh-CN" b="1"/>
              <a:t>Sino-Japan Trade Report May 2025</a:t>
            </a:r>
            <a:endParaRPr lang="zh-CN" altLang="en-US" b="1" dirty="0"/>
          </a:p>
        </p:txBody>
      </p:sp>
      <p:sp>
        <p:nvSpPr>
          <p:cNvPr id="2" name="スライド番号プレースホルダー 1">
            <a:extLst>
              <a:ext uri="{FF2B5EF4-FFF2-40B4-BE49-F238E27FC236}">
                <a16:creationId xmlns:a16="http://schemas.microsoft.com/office/drawing/2014/main" id="{E290D195-A3FA-4608-F37D-AE5DC8FEB9D0}"/>
              </a:ext>
            </a:extLst>
          </p:cNvPr>
          <p:cNvSpPr>
            <a:spLocks noGrp="1"/>
          </p:cNvSpPr>
          <p:nvPr>
            <p:ph type="sldNum" sz="quarter" idx="12"/>
          </p:nvPr>
        </p:nvSpPr>
        <p:spPr>
          <a:xfrm>
            <a:off x="7009084" y="6481294"/>
            <a:ext cx="2133600" cy="365125"/>
          </a:xfrm>
        </p:spPr>
        <p:txBody>
          <a:bodyPr/>
          <a:lstStyle/>
          <a:p>
            <a:fld id="{41389F6C-A434-4945-B3B0-36D25497384F}" type="slidenum">
              <a:rPr lang="zh-CN" altLang="en-US" smtClean="0"/>
              <a:pPr/>
              <a:t>9</a:t>
            </a:fld>
            <a:endParaRPr lang="zh-CN" altLang="en-US"/>
          </a:p>
        </p:txBody>
      </p:sp>
    </p:spTree>
    <p:extLst>
      <p:ext uri="{BB962C8B-B14F-4D97-AF65-F5344CB8AC3E}">
        <p14:creationId xmlns:p14="http://schemas.microsoft.com/office/powerpoint/2010/main" val="281347325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19300</TotalTime>
  <Words>1920</Words>
  <Application>Microsoft Office PowerPoint</Application>
  <PresentationFormat>画面に合わせる (4:3)</PresentationFormat>
  <Paragraphs>404</Paragraphs>
  <Slides>12</Slides>
  <Notes>11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DengXian</vt:lpstr>
      <vt:lpstr>Arial</vt:lpstr>
      <vt:lpstr>Calibri</vt:lpstr>
      <vt:lpstr>Office 主题</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yangdongming</dc:creator>
  <cp:lastModifiedBy>Dongming Yang</cp:lastModifiedBy>
  <cp:revision>1428</cp:revision>
  <cp:lastPrinted>2025-05-02T03:50:08Z</cp:lastPrinted>
  <dcterms:created xsi:type="dcterms:W3CDTF">2017-03-25T07:45:00Z</dcterms:created>
  <dcterms:modified xsi:type="dcterms:W3CDTF">2025-06-02T12:57:29Z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